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3" r:id="rId3"/>
    <p:sldId id="275" r:id="rId4"/>
    <p:sldId id="266" r:id="rId5"/>
    <p:sldId id="309" r:id="rId6"/>
    <p:sldId id="310" r:id="rId7"/>
    <p:sldId id="282" r:id="rId8"/>
    <p:sldId id="267" r:id="rId9"/>
    <p:sldId id="276" r:id="rId10"/>
    <p:sldId id="305" r:id="rId11"/>
    <p:sldId id="283" r:id="rId12"/>
    <p:sldId id="272" r:id="rId13"/>
    <p:sldId id="277" r:id="rId14"/>
    <p:sldId id="291" r:id="rId15"/>
    <p:sldId id="278" r:id="rId16"/>
    <p:sldId id="279" r:id="rId17"/>
    <p:sldId id="284" r:id="rId18"/>
    <p:sldId id="292" r:id="rId19"/>
    <p:sldId id="301" r:id="rId20"/>
    <p:sldId id="293" r:id="rId21"/>
    <p:sldId id="299" r:id="rId22"/>
    <p:sldId id="302" r:id="rId23"/>
    <p:sldId id="298" r:id="rId24"/>
    <p:sldId id="300" r:id="rId25"/>
    <p:sldId id="281" r:id="rId26"/>
    <p:sldId id="274" r:id="rId27"/>
    <p:sldId id="259" r:id="rId28"/>
    <p:sldId id="307" r:id="rId29"/>
  </p:sldIdLst>
  <p:sldSz cx="9144000" cy="6858000" type="screen4x3"/>
  <p:notesSz cx="7053263" cy="93091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2D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21355" autoAdjust="0"/>
  </p:normalViewPr>
  <p:slideViewPr>
    <p:cSldViewPr snapToGrid="0" snapToObjects="1">
      <p:cViewPr varScale="1">
        <p:scale>
          <a:sx n="22" d="100"/>
          <a:sy n="22" d="100"/>
        </p:scale>
        <p:origin x="3403"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3" d="100"/>
          <a:sy n="73" d="100"/>
        </p:scale>
        <p:origin x="2328"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200C546-52F2-4893-A974-7A19E4ACF7CF}" type="datetimeFigureOut">
              <a:rPr lang="en-US" smtClean="0"/>
              <a:t>9/16/2015</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7D6DD93A-D2C5-422E-A868-27592A897B78}" type="slidenum">
              <a:rPr lang="en-US" smtClean="0"/>
              <a:t>‹#›</a:t>
            </a:fld>
            <a:endParaRPr lang="en-US"/>
          </a:p>
        </p:txBody>
      </p:sp>
    </p:spTree>
    <p:extLst>
      <p:ext uri="{BB962C8B-B14F-4D97-AF65-F5344CB8AC3E}">
        <p14:creationId xmlns:p14="http://schemas.microsoft.com/office/powerpoint/2010/main" val="154484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9/16/2015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a:t>
            </a:fld>
            <a:endParaRPr lang="en-US"/>
          </a:p>
        </p:txBody>
      </p:sp>
    </p:spTree>
    <p:extLst>
      <p:ext uri="{BB962C8B-B14F-4D97-AF65-F5344CB8AC3E}">
        <p14:creationId xmlns:p14="http://schemas.microsoft.com/office/powerpoint/2010/main" val="78657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10</a:t>
            </a:fld>
            <a:endParaRPr lang="en-US"/>
          </a:p>
        </p:txBody>
      </p:sp>
    </p:spTree>
    <p:extLst>
      <p:ext uri="{BB962C8B-B14F-4D97-AF65-F5344CB8AC3E}">
        <p14:creationId xmlns:p14="http://schemas.microsoft.com/office/powerpoint/2010/main" val="155323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7487">
              <a:defRPr/>
            </a:pPr>
            <a:r>
              <a:rPr lang="en-GB" b="1" kern="0" dirty="0">
                <a:solidFill>
                  <a:srgbClr val="0070C0"/>
                </a:solidFill>
              </a:rPr>
              <a:t>Darwin Core – a glossary of terms</a:t>
            </a:r>
          </a:p>
          <a:p>
            <a:pPr defTabSz="467487">
              <a:defRPr/>
            </a:pPr>
            <a:r>
              <a:rPr lang="en-GB" kern="0" dirty="0">
                <a:solidFill>
                  <a:srgbClr val="0070C0"/>
                </a:solidFill>
              </a:rPr>
              <a:t>DwC is a defined </a:t>
            </a:r>
            <a:r>
              <a:rPr lang="en-GB" dirty="0"/>
              <a:t>set of terms with their </a:t>
            </a:r>
            <a:r>
              <a:rPr lang="en-GB" dirty="0" smtClean="0"/>
              <a:t>definitions</a:t>
            </a:r>
          </a:p>
          <a:p>
            <a:pPr defTabSz="467487">
              <a:defRPr/>
            </a:pPr>
            <a:r>
              <a:rPr lang="en-GB" kern="0" dirty="0" smtClean="0">
                <a:solidFill>
                  <a:srgbClr val="0070C0"/>
                </a:solidFill>
              </a:rPr>
              <a:t>From</a:t>
            </a:r>
            <a:r>
              <a:rPr lang="en-GB" kern="0" baseline="0" dirty="0" smtClean="0">
                <a:solidFill>
                  <a:srgbClr val="0070C0"/>
                </a:solidFill>
              </a:rPr>
              <a:t> Alberto Gonzalez slides.</a:t>
            </a:r>
            <a:endParaRPr lang="en-GB" kern="0" dirty="0">
              <a:solidFill>
                <a:srgbClr val="0070C0"/>
              </a:solidFill>
            </a:endParaRPr>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12</a:t>
            </a:fld>
            <a:endParaRPr lang="en-US"/>
          </a:p>
        </p:txBody>
      </p:sp>
    </p:spTree>
    <p:extLst>
      <p:ext uri="{BB962C8B-B14F-4D97-AF65-F5344CB8AC3E}">
        <p14:creationId xmlns:p14="http://schemas.microsoft.com/office/powerpoint/2010/main" val="424165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Laura</a:t>
            </a:r>
            <a:r>
              <a:rPr lang="en-US" baseline="0" dirty="0" smtClean="0"/>
              <a:t> Russell’s slides at IPT Workshop at iDigBio.</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13</a:t>
            </a:fld>
            <a:endParaRPr lang="en-US"/>
          </a:p>
        </p:txBody>
      </p:sp>
    </p:spTree>
    <p:extLst>
      <p:ext uri="{BB962C8B-B14F-4D97-AF65-F5344CB8AC3E}">
        <p14:creationId xmlns:p14="http://schemas.microsoft.com/office/powerpoint/2010/main" val="2631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14</a:t>
            </a:fld>
            <a:endParaRPr lang="en-US"/>
          </a:p>
        </p:txBody>
      </p:sp>
    </p:spTree>
    <p:extLst>
      <p:ext uri="{BB962C8B-B14F-4D97-AF65-F5344CB8AC3E}">
        <p14:creationId xmlns:p14="http://schemas.microsoft.com/office/powerpoint/2010/main" val="115267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Metadata</a:t>
            </a:r>
            <a:r>
              <a:rPr lang="fr-FR" baseline="0" dirty="0" smtClean="0"/>
              <a:t> </a:t>
            </a:r>
            <a:r>
              <a:rPr lang="fr-FR" baseline="0" dirty="0" err="1" smtClean="0"/>
              <a:t>can</a:t>
            </a:r>
            <a:r>
              <a:rPr lang="fr-FR" baseline="0" dirty="0" smtClean="0"/>
              <a:t> </a:t>
            </a:r>
            <a:r>
              <a:rPr lang="fr-FR" baseline="0" dirty="0" err="1" smtClean="0"/>
              <a:t>take</a:t>
            </a:r>
            <a:r>
              <a:rPr lang="fr-FR" baseline="0" dirty="0" smtClean="0"/>
              <a:t> </a:t>
            </a:r>
            <a:r>
              <a:rPr lang="fr-FR" baseline="0" dirty="0" err="1" smtClean="0"/>
              <a:t>many</a:t>
            </a:r>
            <a:r>
              <a:rPr lang="fr-FR" baseline="0" dirty="0" smtClean="0"/>
              <a:t> </a:t>
            </a:r>
            <a:r>
              <a:rPr lang="fr-FR" baseline="0" dirty="0" err="1" smtClean="0"/>
              <a:t>forms</a:t>
            </a:r>
            <a:r>
              <a:rPr lang="fr-FR" baseline="0" dirty="0" smtClean="0"/>
              <a:t>.</a:t>
            </a:r>
          </a:p>
          <a:p>
            <a:r>
              <a:rPr lang="fr-FR" baseline="0" dirty="0" smtClean="0"/>
              <a:t>One </a:t>
            </a:r>
            <a:r>
              <a:rPr lang="fr-FR" baseline="0" dirty="0" err="1" smtClean="0"/>
              <a:t>person’s</a:t>
            </a:r>
            <a:r>
              <a:rPr lang="fr-FR" baseline="0" dirty="0" smtClean="0"/>
              <a:t> </a:t>
            </a:r>
            <a:r>
              <a:rPr lang="fr-FR" baseline="0" dirty="0" err="1" smtClean="0"/>
              <a:t>metadata</a:t>
            </a:r>
            <a:r>
              <a:rPr lang="fr-FR" baseline="0" dirty="0" smtClean="0"/>
              <a:t> </a:t>
            </a:r>
            <a:r>
              <a:rPr lang="fr-FR" baseline="0" dirty="0" err="1" smtClean="0"/>
              <a:t>is</a:t>
            </a:r>
            <a:r>
              <a:rPr lang="fr-FR" baseline="0" dirty="0" smtClean="0"/>
              <a:t> </a:t>
            </a:r>
            <a:r>
              <a:rPr lang="fr-FR" baseline="0" dirty="0" err="1" smtClean="0"/>
              <a:t>another’s</a:t>
            </a:r>
            <a:r>
              <a:rPr lang="fr-FR" baseline="0" dirty="0" smtClean="0"/>
              <a:t> data.</a:t>
            </a:r>
          </a:p>
          <a:p>
            <a:r>
              <a:rPr lang="fr-FR" baseline="0" dirty="0" err="1" smtClean="0"/>
              <a:t>Traditionally</a:t>
            </a:r>
            <a:r>
              <a:rPr lang="fr-FR" baseline="0" dirty="0" smtClean="0"/>
              <a:t>, </a:t>
            </a:r>
            <a:r>
              <a:rPr lang="fr-FR" baseline="0" dirty="0" err="1" smtClean="0"/>
              <a:t>metadata</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unstructured</a:t>
            </a:r>
            <a:r>
              <a:rPr lang="fr-FR" baseline="0" dirty="0" smtClean="0"/>
              <a:t> (</a:t>
            </a:r>
            <a:r>
              <a:rPr lang="fr-FR" baseline="0" dirty="0" err="1" smtClean="0"/>
              <a:t>such</a:t>
            </a:r>
            <a:r>
              <a:rPr lang="fr-FR" baseline="0" dirty="0" smtClean="0"/>
              <a:t> as a collection of keywords) or </a:t>
            </a:r>
            <a:r>
              <a:rPr lang="fr-FR" baseline="0" dirty="0" err="1" smtClean="0"/>
              <a:t>structured</a:t>
            </a:r>
            <a:r>
              <a:rPr lang="fr-FR" baseline="0" dirty="0" smtClean="0"/>
              <a:t> documents (</a:t>
            </a:r>
            <a:r>
              <a:rPr lang="fr-FR" baseline="0" dirty="0" err="1" smtClean="0"/>
              <a:t>such</a:t>
            </a:r>
            <a:r>
              <a:rPr lang="fr-FR" baseline="0" dirty="0" smtClean="0"/>
              <a:t> as XML </a:t>
            </a:r>
            <a:r>
              <a:rPr lang="fr-FR" baseline="0" dirty="0" err="1" smtClean="0"/>
              <a:t>with</a:t>
            </a:r>
            <a:r>
              <a:rPr lang="fr-FR" baseline="0" dirty="0" smtClean="0"/>
              <a:t> </a:t>
            </a:r>
            <a:r>
              <a:rPr lang="fr-FR" baseline="0" dirty="0" err="1" smtClean="0"/>
              <a:t>schema</a:t>
            </a:r>
            <a:r>
              <a:rPr lang="fr-FR" baseline="0" dirty="0" smtClean="0"/>
              <a:t>), </a:t>
            </a:r>
            <a:r>
              <a:rPr lang="fr-FR" baseline="0" dirty="0" err="1" smtClean="0"/>
              <a:t>which</a:t>
            </a:r>
            <a:r>
              <a:rPr lang="fr-FR" baseline="0" dirty="0" smtClean="0"/>
              <a:t> </a:t>
            </a:r>
            <a:r>
              <a:rPr lang="fr-FR" baseline="0" dirty="0" err="1" smtClean="0"/>
              <a:t>may</a:t>
            </a:r>
            <a:r>
              <a:rPr lang="fr-FR" baseline="0" dirty="0" smtClean="0"/>
              <a:t> </a:t>
            </a:r>
            <a:r>
              <a:rPr lang="fr-FR" baseline="0" dirty="0" err="1" smtClean="0"/>
              <a:t>include</a:t>
            </a:r>
            <a:r>
              <a:rPr lang="fr-FR" baseline="0" dirty="0" smtClean="0"/>
              <a:t> </a:t>
            </a:r>
            <a:r>
              <a:rPr lang="fr-FR" baseline="0" dirty="0" err="1" smtClean="0"/>
              <a:t>controlled</a:t>
            </a:r>
            <a:r>
              <a:rPr lang="fr-FR" baseline="0" dirty="0" smtClean="0"/>
              <a:t> </a:t>
            </a:r>
            <a:r>
              <a:rPr lang="fr-FR" baseline="0" dirty="0" err="1" smtClean="0"/>
              <a:t>vocabularies</a:t>
            </a:r>
            <a:r>
              <a:rPr lang="fr-FR" baseline="0" dirty="0" smtClean="0"/>
              <a:t>.</a:t>
            </a:r>
          </a:p>
          <a:p>
            <a:endParaRPr lang="fr-FR" baseline="0" dirty="0" smtClean="0"/>
          </a:p>
          <a:p>
            <a:r>
              <a:rPr lang="fr-FR" baseline="0" dirty="0" smtClean="0"/>
              <a:t>(</a:t>
            </a:r>
            <a:r>
              <a:rPr lang="fr-FR" baseline="0" dirty="0" err="1" smtClean="0"/>
              <a:t>slide</a:t>
            </a:r>
            <a:r>
              <a:rPr lang="fr-FR" baseline="0" dirty="0" smtClean="0"/>
              <a:t> </a:t>
            </a:r>
            <a:r>
              <a:rPr lang="fr-FR" baseline="0" dirty="0" err="1" smtClean="0"/>
              <a:t>from</a:t>
            </a:r>
            <a:r>
              <a:rPr lang="fr-FR" baseline="0" dirty="0" smtClean="0"/>
              <a:t> David </a:t>
            </a:r>
            <a:r>
              <a:rPr lang="fr-FR" baseline="0" dirty="0" smtClean="0"/>
              <a:t>Shorthouse </a:t>
            </a:r>
            <a:r>
              <a:rPr lang="fr-FR" baseline="0" dirty="0" err="1" smtClean="0"/>
              <a:t>at</a:t>
            </a:r>
            <a:r>
              <a:rPr lang="fr-FR" baseline="0" dirty="0" smtClean="0"/>
              <a:t> Canadensys).</a:t>
            </a:r>
            <a:endParaRPr lang="fr-FR" dirty="0"/>
          </a:p>
        </p:txBody>
      </p:sp>
      <p:sp>
        <p:nvSpPr>
          <p:cNvPr id="4" name="Espace réservé du numéro de diapositive 3"/>
          <p:cNvSpPr>
            <a:spLocks noGrp="1"/>
          </p:cNvSpPr>
          <p:nvPr>
            <p:ph type="sldNum" sz="quarter" idx="10"/>
          </p:nvPr>
        </p:nvSpPr>
        <p:spPr/>
        <p:txBody>
          <a:bodyPr/>
          <a:lstStyle/>
          <a:p>
            <a:pPr>
              <a:defRPr/>
            </a:pPr>
            <a:fld id="{6BA7E11F-83AF-8E4C-954D-5AB1D905A63C}" type="slidenum">
              <a:rPr lang="en-US" smtClean="0"/>
              <a:pPr>
                <a:defRPr/>
              </a:pPr>
              <a:t>15</a:t>
            </a:fld>
            <a:endParaRPr lang="en-US"/>
          </a:p>
        </p:txBody>
      </p:sp>
    </p:spTree>
    <p:extLst>
      <p:ext uri="{BB962C8B-B14F-4D97-AF65-F5344CB8AC3E}">
        <p14:creationId xmlns:p14="http://schemas.microsoft.com/office/powerpoint/2010/main" val="321743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baseline="0" dirty="0" smtClean="0"/>
              <a:t>(</a:t>
            </a:r>
            <a:r>
              <a:rPr lang="fr-FR" baseline="0" dirty="0" err="1" smtClean="0"/>
              <a:t>slide</a:t>
            </a:r>
            <a:r>
              <a:rPr lang="fr-FR" baseline="0" dirty="0" smtClean="0"/>
              <a:t> </a:t>
            </a:r>
            <a:r>
              <a:rPr lang="fr-FR" baseline="0" dirty="0" err="1" smtClean="0"/>
              <a:t>from</a:t>
            </a:r>
            <a:r>
              <a:rPr lang="fr-FR" baseline="0" dirty="0" smtClean="0"/>
              <a:t> David Shorthouse </a:t>
            </a:r>
            <a:r>
              <a:rPr lang="fr-FR" baseline="0" dirty="0" err="1" smtClean="0"/>
              <a:t>at</a:t>
            </a:r>
            <a:r>
              <a:rPr lang="fr-FR" baseline="0" dirty="0" smtClean="0"/>
              <a:t> Canadensys).</a:t>
            </a:r>
            <a:endParaRPr lang="fr-FR" dirty="0" smtClean="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16</a:t>
            </a:fld>
            <a:endParaRPr lang="en-US"/>
          </a:p>
        </p:txBody>
      </p:sp>
    </p:spTree>
    <p:extLst>
      <p:ext uri="{BB962C8B-B14F-4D97-AF65-F5344CB8AC3E}">
        <p14:creationId xmlns:p14="http://schemas.microsoft.com/office/powerpoint/2010/main" val="248989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classes and the related fields (well, labels really) listed here from the EML standard are just a subset of a very detailed standard developed by ecologists to share ecological biodiversity data effectively. This set of terms is taken from those included for use by those who put together a data-sharing format known as a Darwin Core Archive (DwC-A). A Darwin Core Archive includes not only data, but also an EML file that includes the above information “about the data.”</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17</a:t>
            </a:fld>
            <a:endParaRPr lang="en-US"/>
          </a:p>
        </p:txBody>
      </p:sp>
    </p:spTree>
    <p:extLst>
      <p:ext uri="{BB962C8B-B14F-4D97-AF65-F5344CB8AC3E}">
        <p14:creationId xmlns:p14="http://schemas.microsoft.com/office/powerpoint/2010/main" val="179490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http://rs.tdwg.org/dwc/terms/guides/text/index.htm#coreTag as a guide, this diagram shows</a:t>
            </a:r>
            <a:r>
              <a:rPr lang="en-US" baseline="0" dirty="0" smtClean="0"/>
              <a:t> what is inside the DwC-A file being created at this workshop.</a:t>
            </a:r>
          </a:p>
          <a:p>
            <a:endParaRPr lang="en-US" baseline="0" dirty="0" smtClean="0"/>
          </a:p>
          <a:p>
            <a:r>
              <a:rPr lang="en-US" baseline="0" dirty="0" smtClean="0"/>
              <a:t>After David Shorthouse presented workshop section 1C titled </a:t>
            </a:r>
            <a:r>
              <a:rPr lang="en-US" b="1" dirty="0" smtClean="0"/>
              <a:t>What are the metadata</a:t>
            </a:r>
            <a:r>
              <a:rPr lang="en-US" dirty="0" smtClean="0"/>
              <a:t>?</a:t>
            </a:r>
            <a:r>
              <a:rPr lang="en-US" baseline="0" dirty="0" smtClean="0"/>
              <a:t> Participants logged in to their own instance of the IPT and filled out the form providing information about the dataset and collection that houses the specimens and holds the data. This metadata includes information about what’s being shared (the dataset) and the taxonomic / geographic / temporal scope of the dataset, who is responsible and can be contacted for more information about the dataset, as well as other potential information about any sampling methods used, and relevant citations related to the dataset. All of this information (see the following 12 categories) goes into the eml.xml file. EML is a data standard for sharing this type of information and the acronym stands for Ecological Metadata Language.</a:t>
            </a:r>
          </a:p>
          <a:p>
            <a:endParaRPr lang="en-US" baseline="0" dirty="0" smtClean="0"/>
          </a:p>
          <a:p>
            <a:r>
              <a:rPr lang="en-US" baseline="0" dirty="0" smtClean="0"/>
              <a:t>1. Basic Metadata</a:t>
            </a:r>
          </a:p>
          <a:p>
            <a:r>
              <a:rPr lang="en-US" baseline="0" dirty="0" smtClean="0"/>
              <a:t>2. Geographic Coverage</a:t>
            </a:r>
          </a:p>
          <a:p>
            <a:r>
              <a:rPr lang="en-US" baseline="0" dirty="0" smtClean="0"/>
              <a:t>3. Taxonomic Coverage</a:t>
            </a:r>
          </a:p>
          <a:p>
            <a:r>
              <a:rPr lang="en-US" baseline="0" dirty="0" smtClean="0"/>
              <a:t>4. Temporal Coverage</a:t>
            </a:r>
          </a:p>
          <a:p>
            <a:r>
              <a:rPr lang="en-US" baseline="0" dirty="0" smtClean="0"/>
              <a:t>5. Other Keywords</a:t>
            </a:r>
          </a:p>
          <a:p>
            <a:r>
              <a:rPr lang="en-US" baseline="0" dirty="0" smtClean="0"/>
              <a:t>6. Associated Parties</a:t>
            </a:r>
          </a:p>
          <a:p>
            <a:r>
              <a:rPr lang="en-US" baseline="0" dirty="0" smtClean="0"/>
              <a:t>7. Project Data</a:t>
            </a:r>
          </a:p>
          <a:p>
            <a:r>
              <a:rPr lang="en-US" dirty="0" smtClean="0"/>
              <a:t>8. Sampling Methods</a:t>
            </a:r>
          </a:p>
          <a:p>
            <a:r>
              <a:rPr lang="en-US" dirty="0" smtClean="0"/>
              <a:t>9. Citations</a:t>
            </a:r>
          </a:p>
          <a:p>
            <a:r>
              <a:rPr lang="en-US" dirty="0" smtClean="0"/>
              <a:t>10. Collection Data</a:t>
            </a:r>
          </a:p>
          <a:p>
            <a:r>
              <a:rPr lang="en-US" dirty="0" smtClean="0"/>
              <a:t>11. Physical Data</a:t>
            </a:r>
          </a:p>
          <a:p>
            <a:r>
              <a:rPr lang="en-US" dirty="0" smtClean="0"/>
              <a:t>12. Additional Metadata</a:t>
            </a:r>
          </a:p>
          <a:p>
            <a:endParaRPr lang="en-US" dirty="0" smtClean="0"/>
          </a:p>
          <a:p>
            <a:r>
              <a:rPr lang="en-US" dirty="0" smtClean="0"/>
              <a:t>Next, Laura provided</a:t>
            </a:r>
            <a:r>
              <a:rPr lang="en-US" baseline="0" dirty="0" smtClean="0"/>
              <a:t> background for the next step: How to create a resource in the IPT in the section: 1D. </a:t>
            </a:r>
            <a:r>
              <a:rPr lang="en-US" dirty="0" smtClean="0"/>
              <a:t>Theory: publishing with the IPT data sources where she discussed issues of data quality,</a:t>
            </a:r>
            <a:r>
              <a:rPr lang="en-US" baseline="0" dirty="0" smtClean="0"/>
              <a:t> </a:t>
            </a:r>
            <a:r>
              <a:rPr lang="en-US" dirty="0" smtClean="0"/>
              <a:t>character encoding,</a:t>
            </a:r>
            <a:r>
              <a:rPr lang="en-US" baseline="0" dirty="0" smtClean="0"/>
              <a:t> and </a:t>
            </a:r>
            <a:r>
              <a:rPr lang="en-US" dirty="0" smtClean="0"/>
              <a:t>mapping</a:t>
            </a:r>
            <a:r>
              <a:rPr lang="en-US" baseline="0" dirty="0" smtClean="0"/>
              <a:t>, including a </a:t>
            </a:r>
            <a:r>
              <a:rPr lang="en-US" dirty="0" smtClean="0"/>
              <a:t>discussion</a:t>
            </a:r>
            <a:r>
              <a:rPr lang="en-US" baseline="0" dirty="0" smtClean="0"/>
              <a:t> of</a:t>
            </a:r>
            <a:r>
              <a:rPr lang="en-US" dirty="0" smtClean="0"/>
              <a:t> the different core</a:t>
            </a:r>
            <a:r>
              <a:rPr lang="en-US" baseline="0" dirty="0" smtClean="0"/>
              <a:t> types. Participants again logged in to follow along and map the data found in the sampleoccurrence.txt file. This is the </a:t>
            </a:r>
            <a:r>
              <a:rPr lang="en-US" b="1" baseline="0" dirty="0" smtClean="0"/>
              <a:t>core</a:t>
            </a:r>
            <a:r>
              <a:rPr lang="en-US" b="0" baseline="0" dirty="0" smtClean="0"/>
              <a:t> file in this example. The </a:t>
            </a:r>
            <a:r>
              <a:rPr lang="en-US" b="1" baseline="0" dirty="0" err="1" smtClean="0"/>
              <a:t>coreid</a:t>
            </a:r>
            <a:r>
              <a:rPr lang="en-US" b="0" baseline="0" dirty="0" smtClean="0"/>
              <a:t>, becomes the </a:t>
            </a:r>
            <a:r>
              <a:rPr lang="en-US" b="1" baseline="0" dirty="0" err="1" smtClean="0"/>
              <a:t>dwc:occurrenceID</a:t>
            </a:r>
            <a:r>
              <a:rPr lang="en-US" b="0" baseline="0" dirty="0" smtClean="0"/>
              <a:t> and is the identifier that links other files (image data, determination data, </a:t>
            </a:r>
            <a:r>
              <a:rPr lang="en-US" b="0" baseline="0" dirty="0" err="1" smtClean="0"/>
              <a:t>etc</a:t>
            </a:r>
            <a:r>
              <a:rPr lang="en-US" b="0" baseline="0" dirty="0" smtClean="0"/>
              <a:t>) back to the </a:t>
            </a:r>
            <a:r>
              <a:rPr lang="en-US" b="1" baseline="0" dirty="0" smtClean="0"/>
              <a:t>core</a:t>
            </a:r>
            <a:r>
              <a:rPr lang="en-US" b="0" i="1" baseline="0" dirty="0" smtClean="0"/>
              <a:t> </a:t>
            </a:r>
            <a:r>
              <a:rPr lang="en-US" b="0" i="0" baseline="0" dirty="0" smtClean="0"/>
              <a:t>file. The </a:t>
            </a:r>
            <a:r>
              <a:rPr lang="en-US" b="1" i="0" baseline="0" dirty="0" smtClean="0"/>
              <a:t>sampleoccurrence.txt</a:t>
            </a:r>
            <a:r>
              <a:rPr lang="en-US" b="0" i="0" baseline="0" dirty="0" smtClean="0"/>
              <a:t> file contains plant data, some of it is real, some of it customized for this example.</a:t>
            </a:r>
          </a:p>
          <a:p>
            <a:endParaRPr lang="en-US" b="0" i="0" baseline="0" dirty="0" smtClean="0"/>
          </a:p>
          <a:p>
            <a:r>
              <a:rPr lang="en-US" b="0" i="0" baseline="0" dirty="0" smtClean="0"/>
              <a:t>After this, the next step is to add the determination (aka verification, identification) history data, and lastly the multimedia data. To do this, each extension data set will need to be checked for data issues (data quality, standardization, enhancement), then the extension fields will need to be added in the IPT to the resource, the relevant text file uploaded to the IPT, followed by mapping. For these examples, there are very few errors in the </a:t>
            </a:r>
            <a:r>
              <a:rPr lang="en-US" b="1" i="0" baseline="0" dirty="0" smtClean="0"/>
              <a:t>samplemultimedia.txt</a:t>
            </a:r>
            <a:r>
              <a:rPr lang="en-US" b="0" i="0" baseline="0" dirty="0" smtClean="0"/>
              <a:t> and </a:t>
            </a:r>
            <a:r>
              <a:rPr lang="en-US" b="1" i="0" baseline="0" dirty="0" smtClean="0"/>
              <a:t>sampledeterminations.txt</a:t>
            </a:r>
            <a:r>
              <a:rPr lang="en-US" b="0" i="0" baseline="0" dirty="0" smtClean="0"/>
              <a:t> files.</a:t>
            </a:r>
          </a:p>
          <a:p>
            <a:endParaRPr lang="en-US" b="0" i="0" baseline="0" dirty="0" smtClean="0"/>
          </a:p>
          <a:p>
            <a:r>
              <a:rPr lang="en-US" b="0" i="0" baseline="0" dirty="0" smtClean="0"/>
              <a:t>Note that the </a:t>
            </a:r>
            <a:r>
              <a:rPr lang="en-US" b="1" i="0" baseline="0" dirty="0" smtClean="0"/>
              <a:t>meta.xml</a:t>
            </a:r>
            <a:r>
              <a:rPr lang="en-US" b="0" i="0" baseline="0" dirty="0" smtClean="0"/>
              <a:t> file is created for you by the IPT tool. There are other online tools that can help you do this in addition to the IPT (the </a:t>
            </a:r>
            <a:r>
              <a:rPr lang="en-US" b="0" i="0" baseline="0" dirty="0" err="1" smtClean="0"/>
              <a:t>dwc</a:t>
            </a:r>
            <a:r>
              <a:rPr lang="en-US" b="0" i="0" baseline="0" dirty="0" smtClean="0"/>
              <a:t>-a assistant). The meta.xml file contains the name of each file inside the zipped DwC-A file, and shows all the fields (elements, properties, column headers) inside each file, noting in which column a particular field appears.</a:t>
            </a:r>
          </a:p>
          <a:p>
            <a:endParaRPr lang="en-US" dirty="0" smtClean="0"/>
          </a:p>
          <a:p>
            <a:r>
              <a:rPr lang="en-US" dirty="0" smtClean="0"/>
              <a:t>(zipper</a:t>
            </a:r>
            <a:r>
              <a:rPr lang="en-US" baseline="0" dirty="0" smtClean="0"/>
              <a:t> is clip art from http://morgainea.deviantart.com/)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18</a:t>
            </a:fld>
            <a:endParaRPr lang="en-US"/>
          </a:p>
        </p:txBody>
      </p:sp>
    </p:spTree>
    <p:extLst>
      <p:ext uri="{BB962C8B-B14F-4D97-AF65-F5344CB8AC3E}">
        <p14:creationId xmlns:p14="http://schemas.microsoft.com/office/powerpoint/2010/main" val="219039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19</a:t>
            </a:fld>
            <a:endParaRPr lang="en-US"/>
          </a:p>
        </p:txBody>
      </p:sp>
    </p:spTree>
    <p:extLst>
      <p:ext uri="{BB962C8B-B14F-4D97-AF65-F5344CB8AC3E}">
        <p14:creationId xmlns:p14="http://schemas.microsoft.com/office/powerpoint/2010/main" val="224730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more about these images at https://www.idigbio.org/portal/mediarecords/b9dc0746-e2b8-4bae-a301-b20b054f9117</a:t>
            </a:r>
          </a:p>
          <a:p>
            <a:endParaRPr lang="en-US" dirty="0" smtClean="0"/>
          </a:p>
          <a:p>
            <a:r>
              <a:rPr lang="en-US" sz="1200" dirty="0" smtClean="0"/>
              <a:t>Management</a:t>
            </a:r>
          </a:p>
          <a:p>
            <a:r>
              <a:rPr lang="en-US" sz="1200" dirty="0" smtClean="0"/>
              <a:t>Attribution</a:t>
            </a:r>
          </a:p>
          <a:p>
            <a:r>
              <a:rPr lang="en-US" sz="1200" dirty="0" smtClean="0"/>
              <a:t>Agents</a:t>
            </a:r>
          </a:p>
          <a:p>
            <a:r>
              <a:rPr lang="en-US" sz="1200" dirty="0" smtClean="0"/>
              <a:t>Content Coverage</a:t>
            </a:r>
          </a:p>
          <a:p>
            <a:r>
              <a:rPr lang="en-US" sz="1200" dirty="0" smtClean="0"/>
              <a:t>Geography</a:t>
            </a:r>
          </a:p>
          <a:p>
            <a:r>
              <a:rPr lang="en-US" sz="1200" dirty="0" smtClean="0"/>
              <a:t>Temporal Coverage</a:t>
            </a:r>
          </a:p>
          <a:p>
            <a:r>
              <a:rPr lang="en-US" sz="1200" dirty="0" smtClean="0"/>
              <a:t>Taxonomic Coverage</a:t>
            </a:r>
          </a:p>
          <a:p>
            <a:r>
              <a:rPr lang="en-US" sz="1200" dirty="0" smtClean="0"/>
              <a:t>Resource Creation</a:t>
            </a:r>
          </a:p>
          <a:p>
            <a:r>
              <a:rPr lang="en-US" sz="1200" dirty="0" smtClean="0"/>
              <a:t>Related Resources</a:t>
            </a:r>
          </a:p>
          <a:p>
            <a:r>
              <a:rPr lang="en-US" sz="1200" dirty="0" smtClean="0"/>
              <a:t>Service Access Point</a:t>
            </a:r>
          </a:p>
          <a:p>
            <a:endParaRPr lang="en-US" sz="1200" dirty="0" smtClean="0"/>
          </a:p>
          <a:p>
            <a:r>
              <a:rPr lang="en-US" sz="2000" dirty="0" smtClean="0"/>
              <a:t>aka the Audubon Core</a:t>
            </a:r>
          </a:p>
          <a:p>
            <a:pPr lvl="1"/>
            <a:r>
              <a:rPr lang="en-US" sz="2000" dirty="0" smtClean="0">
                <a:solidFill>
                  <a:schemeClr val="accent5"/>
                </a:solidFill>
                <a:effectLst>
                  <a:outerShdw blurRad="38100" dist="38100" dir="2700000" algn="tl">
                    <a:srgbClr val="000000">
                      <a:alpha val="43137"/>
                    </a:srgbClr>
                  </a:outerShdw>
                </a:effectLst>
              </a:rPr>
              <a:t>Vocabularies</a:t>
            </a:r>
            <a:r>
              <a:rPr lang="en-US" sz="2000" dirty="0" smtClean="0"/>
              <a:t> to represent </a:t>
            </a:r>
            <a:r>
              <a:rPr lang="en-US" sz="2000" dirty="0" smtClean="0">
                <a:solidFill>
                  <a:schemeClr val="accent5"/>
                </a:solidFill>
                <a:effectLst>
                  <a:outerShdw blurRad="38100" dist="38100" dir="2700000" algn="tl">
                    <a:srgbClr val="000000">
                      <a:alpha val="43137"/>
                    </a:srgbClr>
                  </a:outerShdw>
                </a:effectLst>
              </a:rPr>
              <a:t>metadata</a:t>
            </a:r>
            <a:r>
              <a:rPr lang="en-US" sz="2000" dirty="0" smtClean="0"/>
              <a:t> for </a:t>
            </a:r>
            <a:r>
              <a:rPr lang="en-US" sz="2000" dirty="0" smtClean="0">
                <a:solidFill>
                  <a:schemeClr val="accent5"/>
                </a:solidFill>
                <a:effectLst>
                  <a:outerShdw blurRad="38100" dist="38100" dir="2700000" algn="tl">
                    <a:srgbClr val="000000">
                      <a:alpha val="43137"/>
                    </a:srgbClr>
                  </a:outerShdw>
                </a:effectLst>
              </a:rPr>
              <a:t>biodiversity multimedia resources </a:t>
            </a:r>
            <a:r>
              <a:rPr lang="en-US" sz="2000" dirty="0" smtClean="0"/>
              <a:t>and </a:t>
            </a:r>
            <a:r>
              <a:rPr lang="en-US" sz="2000" dirty="0" smtClean="0">
                <a:solidFill>
                  <a:schemeClr val="accent5"/>
                </a:solidFill>
                <a:effectLst>
                  <a:outerShdw blurRad="38100" dist="38100" dir="2700000" algn="tl">
                    <a:srgbClr val="000000">
                      <a:alpha val="43137"/>
                    </a:srgbClr>
                  </a:outerShdw>
                </a:effectLst>
              </a:rPr>
              <a:t>collections</a:t>
            </a:r>
            <a:r>
              <a:rPr lang="en-US" sz="2000" dirty="0" smtClean="0"/>
              <a:t>. </a:t>
            </a:r>
          </a:p>
          <a:p>
            <a:pPr lvl="1"/>
            <a:r>
              <a:rPr lang="en-US" sz="2000" i="1" dirty="0" smtClean="0"/>
              <a:t>Purpose is to represent information that will help to determine whether a particular resource or collection is fit for some particular biodiversity science application before acquiring the media</a:t>
            </a:r>
            <a:r>
              <a:rPr lang="en-US" sz="2000" dirty="0" smtClean="0"/>
              <a:t>. </a:t>
            </a:r>
          </a:p>
          <a:p>
            <a:pPr lvl="1"/>
            <a:r>
              <a:rPr lang="en-US" sz="2000" dirty="0" smtClean="0"/>
              <a:t>Vocabularies address such concerns as the </a:t>
            </a:r>
          </a:p>
          <a:p>
            <a:pPr lvl="2"/>
            <a:r>
              <a:rPr lang="en-US" sz="2000" dirty="0" smtClean="0">
                <a:solidFill>
                  <a:schemeClr val="accent5"/>
                </a:solidFill>
                <a:effectLst>
                  <a:outerShdw blurRad="38100" dist="38100" dir="2700000" algn="tl">
                    <a:srgbClr val="000000">
                      <a:alpha val="43137"/>
                    </a:srgbClr>
                  </a:outerShdw>
                </a:effectLst>
              </a:rPr>
              <a:t>management</a:t>
            </a:r>
            <a:r>
              <a:rPr lang="en-US" sz="2000" dirty="0" smtClean="0"/>
              <a:t> of the media and collections, </a:t>
            </a:r>
          </a:p>
          <a:p>
            <a:pPr lvl="2"/>
            <a:r>
              <a:rPr lang="en-US" sz="2000" dirty="0" smtClean="0"/>
              <a:t>descriptions of their </a:t>
            </a:r>
            <a:r>
              <a:rPr lang="en-US" sz="2000" dirty="0" smtClean="0">
                <a:solidFill>
                  <a:schemeClr val="accent5"/>
                </a:solidFill>
                <a:effectLst>
                  <a:outerShdw blurRad="38100" dist="38100" dir="2700000" algn="tl">
                    <a:srgbClr val="000000">
                      <a:alpha val="43137"/>
                    </a:srgbClr>
                  </a:outerShdw>
                </a:effectLst>
              </a:rPr>
              <a:t>content</a:t>
            </a:r>
            <a:r>
              <a:rPr lang="en-US" sz="2000" dirty="0" smtClean="0"/>
              <a:t>,</a:t>
            </a:r>
          </a:p>
          <a:p>
            <a:pPr lvl="2"/>
            <a:r>
              <a:rPr lang="en-US" sz="2000" dirty="0" smtClean="0"/>
              <a:t>their taxonomic, geographic, and temporal coverage, and the </a:t>
            </a:r>
          </a:p>
          <a:p>
            <a:pPr lvl="2"/>
            <a:r>
              <a:rPr lang="en-US" sz="2000" dirty="0" smtClean="0"/>
              <a:t>appropriate ways to </a:t>
            </a:r>
            <a:r>
              <a:rPr lang="en-US" sz="2000" dirty="0" smtClean="0">
                <a:solidFill>
                  <a:schemeClr val="accent5"/>
                </a:solidFill>
                <a:effectLst>
                  <a:outerShdw blurRad="38100" dist="38100" dir="2700000" algn="tl">
                    <a:srgbClr val="000000">
                      <a:alpha val="43137"/>
                    </a:srgbClr>
                  </a:outerShdw>
                </a:effectLst>
              </a:rPr>
              <a:t>retrieve</a:t>
            </a:r>
            <a:r>
              <a:rPr lang="en-US" sz="2000" dirty="0" smtClean="0"/>
              <a:t>, </a:t>
            </a:r>
            <a:r>
              <a:rPr lang="en-US" sz="2000" dirty="0" smtClean="0">
                <a:solidFill>
                  <a:schemeClr val="accent5"/>
                </a:solidFill>
                <a:effectLst>
                  <a:outerShdw blurRad="38100" dist="38100" dir="2700000" algn="tl">
                    <a:srgbClr val="000000">
                      <a:alpha val="43137"/>
                    </a:srgbClr>
                  </a:outerShdw>
                </a:effectLst>
              </a:rPr>
              <a:t>attribute</a:t>
            </a:r>
            <a:r>
              <a:rPr lang="en-US" sz="2000" dirty="0" smtClean="0"/>
              <a:t> and </a:t>
            </a:r>
            <a:r>
              <a:rPr lang="en-US" sz="2000" dirty="0" smtClean="0">
                <a:solidFill>
                  <a:schemeClr val="accent5"/>
                </a:solidFill>
                <a:effectLst>
                  <a:outerShdw blurRad="38100" dist="38100" dir="2700000" algn="tl">
                    <a:srgbClr val="000000">
                      <a:alpha val="43137"/>
                    </a:srgbClr>
                  </a:outerShdw>
                </a:effectLst>
              </a:rPr>
              <a:t>reproduce</a:t>
            </a:r>
            <a:r>
              <a:rPr lang="en-US" sz="2000" dirty="0" smtClean="0"/>
              <a:t> them.</a:t>
            </a:r>
          </a:p>
          <a:p>
            <a:r>
              <a:rPr lang="en-US" sz="2000" dirty="0" smtClean="0"/>
              <a:t>Link: </a:t>
            </a:r>
            <a:r>
              <a:rPr lang="en-US" sz="2000" dirty="0" smtClean="0">
                <a:solidFill>
                  <a:schemeClr val="accent5"/>
                </a:solidFill>
                <a:effectLst>
                  <a:outerShdw blurRad="38100" dist="38100" dir="2700000" algn="tl">
                    <a:srgbClr val="000000">
                      <a:alpha val="43137"/>
                    </a:srgbClr>
                  </a:outerShdw>
                </a:effectLst>
              </a:rPr>
              <a:t>http://terms.tdwg.org/wiki/Audubon_Core_Term_List</a:t>
            </a:r>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20</a:t>
            </a:fld>
            <a:endParaRPr lang="en-US"/>
          </a:p>
        </p:txBody>
      </p:sp>
    </p:spTree>
    <p:extLst>
      <p:ext uri="{BB962C8B-B14F-4D97-AF65-F5344CB8AC3E}">
        <p14:creationId xmlns:p14="http://schemas.microsoft.com/office/powerpoint/2010/main" val="298996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a:t>
            </a:fld>
            <a:endParaRPr lang="en-US"/>
          </a:p>
        </p:txBody>
      </p:sp>
    </p:spTree>
    <p:extLst>
      <p:ext uri="{BB962C8B-B14F-4D97-AF65-F5344CB8AC3E}">
        <p14:creationId xmlns:p14="http://schemas.microsoft.com/office/powerpoint/2010/main" val="84209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http://rs.tdwg.org/dwc/terms/guides/text/index.htm#coreTag as a guide, this diagram shows</a:t>
            </a:r>
            <a:r>
              <a:rPr lang="en-US" baseline="0" dirty="0" smtClean="0"/>
              <a:t> what is inside the DwC-A file being created at this workshop.</a:t>
            </a:r>
          </a:p>
          <a:p>
            <a:endParaRPr lang="en-US" baseline="0" dirty="0" smtClean="0"/>
          </a:p>
          <a:p>
            <a:r>
              <a:rPr lang="en-US" baseline="0" dirty="0" smtClean="0"/>
              <a:t>After David Shorthouse presented workshop section 1C titled </a:t>
            </a:r>
            <a:r>
              <a:rPr lang="en-US" b="1" dirty="0" smtClean="0"/>
              <a:t>What are the metadata</a:t>
            </a:r>
            <a:r>
              <a:rPr lang="en-US" dirty="0" smtClean="0"/>
              <a:t>?</a:t>
            </a:r>
            <a:r>
              <a:rPr lang="en-US" baseline="0" dirty="0" smtClean="0"/>
              <a:t> Participants logged in to their own instance of the IPT and filled out the form providing information about the dataset and collection that houses the specimens and holds the data. This metadata includes information about what’s being shared (the dataset) and the taxonomic / geographic / temporal scope of the dataset, who is responsible and can be contacted for more information about the dataset, as well as other potential information about any sampling methods used, and relevant citations related to the dataset. All of this information (see the following 12 categories) goes into the eml.xml file. EML is a data standard for sharing this type of information and the acronym stands for Ecological Metadata Language.</a:t>
            </a:r>
          </a:p>
          <a:p>
            <a:endParaRPr lang="en-US" baseline="0" dirty="0" smtClean="0"/>
          </a:p>
          <a:p>
            <a:r>
              <a:rPr lang="en-US" baseline="0" dirty="0" smtClean="0"/>
              <a:t>1. Basic Metadata</a:t>
            </a:r>
          </a:p>
          <a:p>
            <a:r>
              <a:rPr lang="en-US" baseline="0" dirty="0" smtClean="0"/>
              <a:t>2. Geographic Coverage</a:t>
            </a:r>
          </a:p>
          <a:p>
            <a:r>
              <a:rPr lang="en-US" baseline="0" dirty="0" smtClean="0"/>
              <a:t>3. Taxonomic Coverage</a:t>
            </a:r>
          </a:p>
          <a:p>
            <a:r>
              <a:rPr lang="en-US" baseline="0" dirty="0" smtClean="0"/>
              <a:t>4. Temporal Coverage</a:t>
            </a:r>
          </a:p>
          <a:p>
            <a:r>
              <a:rPr lang="en-US" baseline="0" dirty="0" smtClean="0"/>
              <a:t>5. Other Keywords</a:t>
            </a:r>
          </a:p>
          <a:p>
            <a:r>
              <a:rPr lang="en-US" baseline="0" dirty="0" smtClean="0"/>
              <a:t>6. Associated Parties</a:t>
            </a:r>
          </a:p>
          <a:p>
            <a:r>
              <a:rPr lang="en-US" baseline="0" dirty="0" smtClean="0"/>
              <a:t>7. Project Data</a:t>
            </a:r>
          </a:p>
          <a:p>
            <a:r>
              <a:rPr lang="en-US" dirty="0" smtClean="0"/>
              <a:t>8. Sampling Methods</a:t>
            </a:r>
          </a:p>
          <a:p>
            <a:r>
              <a:rPr lang="en-US" dirty="0" smtClean="0"/>
              <a:t>9. Citations</a:t>
            </a:r>
          </a:p>
          <a:p>
            <a:r>
              <a:rPr lang="en-US" dirty="0" smtClean="0"/>
              <a:t>10. Collection Data</a:t>
            </a:r>
          </a:p>
          <a:p>
            <a:r>
              <a:rPr lang="en-US" dirty="0" smtClean="0"/>
              <a:t>11. Physical Data</a:t>
            </a:r>
          </a:p>
          <a:p>
            <a:r>
              <a:rPr lang="en-US" dirty="0" smtClean="0"/>
              <a:t>12. Additional Metadata</a:t>
            </a:r>
          </a:p>
          <a:p>
            <a:endParaRPr lang="en-US" dirty="0" smtClean="0"/>
          </a:p>
          <a:p>
            <a:r>
              <a:rPr lang="en-US" dirty="0" smtClean="0"/>
              <a:t>Next, Laura provided</a:t>
            </a:r>
            <a:r>
              <a:rPr lang="en-US" baseline="0" dirty="0" smtClean="0"/>
              <a:t> background for the next step: How to create a resource in the IPT in the section: 1D. </a:t>
            </a:r>
            <a:r>
              <a:rPr lang="en-US" dirty="0" smtClean="0"/>
              <a:t>Theory: publishing with the IPT data sources where she discussed issues of data quality,</a:t>
            </a:r>
            <a:r>
              <a:rPr lang="en-US" baseline="0" dirty="0" smtClean="0"/>
              <a:t> </a:t>
            </a:r>
            <a:r>
              <a:rPr lang="en-US" dirty="0" smtClean="0"/>
              <a:t>character encoding,</a:t>
            </a:r>
            <a:r>
              <a:rPr lang="en-US" baseline="0" dirty="0" smtClean="0"/>
              <a:t> and </a:t>
            </a:r>
            <a:r>
              <a:rPr lang="en-US" dirty="0" smtClean="0"/>
              <a:t>mapping</a:t>
            </a:r>
            <a:r>
              <a:rPr lang="en-US" baseline="0" dirty="0" smtClean="0"/>
              <a:t>, including a </a:t>
            </a:r>
            <a:r>
              <a:rPr lang="en-US" dirty="0" smtClean="0"/>
              <a:t>discussion</a:t>
            </a:r>
            <a:r>
              <a:rPr lang="en-US" baseline="0" dirty="0" smtClean="0"/>
              <a:t> of</a:t>
            </a:r>
            <a:r>
              <a:rPr lang="en-US" dirty="0" smtClean="0"/>
              <a:t> the different core</a:t>
            </a:r>
            <a:r>
              <a:rPr lang="en-US" baseline="0" dirty="0" smtClean="0"/>
              <a:t> types. Participants again logged in to follow along and map the data found in the sampleoccurrence.txt file. This is the </a:t>
            </a:r>
            <a:r>
              <a:rPr lang="en-US" b="1" baseline="0" dirty="0" smtClean="0"/>
              <a:t>core</a:t>
            </a:r>
            <a:r>
              <a:rPr lang="en-US" b="0" baseline="0" dirty="0" smtClean="0"/>
              <a:t> file in this example. The </a:t>
            </a:r>
            <a:r>
              <a:rPr lang="en-US" b="1" baseline="0" dirty="0" err="1" smtClean="0"/>
              <a:t>coreid</a:t>
            </a:r>
            <a:r>
              <a:rPr lang="en-US" b="0" baseline="0" dirty="0" smtClean="0"/>
              <a:t>, becomes the </a:t>
            </a:r>
            <a:r>
              <a:rPr lang="en-US" b="1" baseline="0" dirty="0" err="1" smtClean="0"/>
              <a:t>dwc:occurrenceID</a:t>
            </a:r>
            <a:r>
              <a:rPr lang="en-US" b="0" baseline="0" dirty="0" smtClean="0"/>
              <a:t> and is the identifier that links other files (image data, determination data, </a:t>
            </a:r>
            <a:r>
              <a:rPr lang="en-US" b="0" baseline="0" dirty="0" err="1" smtClean="0"/>
              <a:t>etc</a:t>
            </a:r>
            <a:r>
              <a:rPr lang="en-US" b="0" baseline="0" dirty="0" smtClean="0"/>
              <a:t>) back to the </a:t>
            </a:r>
            <a:r>
              <a:rPr lang="en-US" b="1" baseline="0" dirty="0" smtClean="0"/>
              <a:t>core</a:t>
            </a:r>
            <a:r>
              <a:rPr lang="en-US" b="0" i="1" baseline="0" dirty="0" smtClean="0"/>
              <a:t> </a:t>
            </a:r>
            <a:r>
              <a:rPr lang="en-US" b="0" i="0" baseline="0" dirty="0" smtClean="0"/>
              <a:t>file. The </a:t>
            </a:r>
            <a:r>
              <a:rPr lang="en-US" b="1" i="0" baseline="0" dirty="0" smtClean="0"/>
              <a:t>sampleoccurrence.txt</a:t>
            </a:r>
            <a:r>
              <a:rPr lang="en-US" b="0" i="0" baseline="0" dirty="0" smtClean="0"/>
              <a:t> file contains plant data, some of it is real, some of it customized for this example.</a:t>
            </a:r>
          </a:p>
          <a:p>
            <a:endParaRPr lang="en-US" b="0" i="0" baseline="0" dirty="0" smtClean="0"/>
          </a:p>
          <a:p>
            <a:r>
              <a:rPr lang="en-US" b="0" i="0" baseline="0" dirty="0" smtClean="0"/>
              <a:t>After this, the next step is to add the determination (aka verification, identification) history data, and lastly the multimedia data. To do this, each extension data set will need to be checked for data issues (data quality, standardization, enhancement), then the extension fields will need to be added in the IPT to the resource, the relevant text file uploaded to the IPT, followed by mapping. For these examples, there are very few errors in the </a:t>
            </a:r>
            <a:r>
              <a:rPr lang="en-US" b="1" i="0" baseline="0" dirty="0" smtClean="0"/>
              <a:t>samplemultimedia.txt</a:t>
            </a:r>
            <a:r>
              <a:rPr lang="en-US" b="0" i="0" baseline="0" dirty="0" smtClean="0"/>
              <a:t> and </a:t>
            </a:r>
            <a:r>
              <a:rPr lang="en-US" b="1" i="0" baseline="0" dirty="0" smtClean="0"/>
              <a:t>sampledeterminations.txt</a:t>
            </a:r>
            <a:r>
              <a:rPr lang="en-US" b="0" i="0" baseline="0" dirty="0" smtClean="0"/>
              <a:t> files.</a:t>
            </a:r>
          </a:p>
          <a:p>
            <a:endParaRPr lang="en-US" b="0" i="0" baseline="0" dirty="0" smtClean="0"/>
          </a:p>
          <a:p>
            <a:r>
              <a:rPr lang="en-US" b="0" i="0" baseline="0" dirty="0" smtClean="0"/>
              <a:t>Note that the </a:t>
            </a:r>
            <a:r>
              <a:rPr lang="en-US" b="1" i="0" baseline="0" dirty="0" smtClean="0"/>
              <a:t>meta.xml</a:t>
            </a:r>
            <a:r>
              <a:rPr lang="en-US" b="0" i="0" baseline="0" dirty="0" smtClean="0"/>
              <a:t> file is created for you by the IPT tool. There are other online tools that can help you do this in addition to the IPT (the </a:t>
            </a:r>
            <a:r>
              <a:rPr lang="en-US" b="0" i="0" baseline="0" dirty="0" err="1" smtClean="0"/>
              <a:t>dwc</a:t>
            </a:r>
            <a:r>
              <a:rPr lang="en-US" b="0" i="0" baseline="0" dirty="0" smtClean="0"/>
              <a:t>-a assistant). The meta.xml file contains the name of each file inside the zipped DwC-A file, and shows all the fields (elements, properties, column headers) inside each file, noting in which column a particular field appears.</a:t>
            </a:r>
          </a:p>
          <a:p>
            <a:endParaRPr lang="en-US" dirty="0" smtClean="0"/>
          </a:p>
          <a:p>
            <a:r>
              <a:rPr lang="en-US" dirty="0" smtClean="0"/>
              <a:t>(zipper</a:t>
            </a:r>
            <a:r>
              <a:rPr lang="en-US" baseline="0" dirty="0" smtClean="0"/>
              <a:t> is clip art from http://morgainea.deviantart.com/)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21</a:t>
            </a:fld>
            <a:endParaRPr lang="en-US"/>
          </a:p>
        </p:txBody>
      </p:sp>
    </p:spTree>
    <p:extLst>
      <p:ext uri="{BB962C8B-B14F-4D97-AF65-F5344CB8AC3E}">
        <p14:creationId xmlns:p14="http://schemas.microsoft.com/office/powerpoint/2010/main" val="418722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22</a:t>
            </a:fld>
            <a:endParaRPr lang="en-US"/>
          </a:p>
        </p:txBody>
      </p:sp>
    </p:spTree>
    <p:extLst>
      <p:ext uri="{BB962C8B-B14F-4D97-AF65-F5344CB8AC3E}">
        <p14:creationId xmlns:p14="http://schemas.microsoft.com/office/powerpoint/2010/main" val="175568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more about these images at https://www.idigbio.org/portal/mediarecords/b9dc0746-e2b8-4bae-a301-b20b054f9117</a:t>
            </a:r>
          </a:p>
          <a:p>
            <a:endParaRPr lang="en-US" dirty="0" smtClean="0"/>
          </a:p>
          <a:p>
            <a:r>
              <a:rPr lang="en-US" dirty="0" smtClean="0"/>
              <a:t>For GGBN info see http://ggbn.org/</a:t>
            </a:r>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23</a:t>
            </a:fld>
            <a:endParaRPr lang="en-US"/>
          </a:p>
        </p:txBody>
      </p:sp>
    </p:spTree>
    <p:extLst>
      <p:ext uri="{BB962C8B-B14F-4D97-AF65-F5344CB8AC3E}">
        <p14:creationId xmlns:p14="http://schemas.microsoft.com/office/powerpoint/2010/main" val="387312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http://rs.tdwg.org/dwc/terms/guides/text/index.htm#coreTag as a guide, this diagram shows</a:t>
            </a:r>
            <a:r>
              <a:rPr lang="en-US" baseline="0" dirty="0" smtClean="0"/>
              <a:t> what is inside the DwC-A file being created at this workshop.</a:t>
            </a:r>
          </a:p>
          <a:p>
            <a:endParaRPr lang="en-US" baseline="0" dirty="0" smtClean="0"/>
          </a:p>
          <a:p>
            <a:r>
              <a:rPr lang="en-US" baseline="0" dirty="0" smtClean="0"/>
              <a:t>After David Shorthouse presented workshop section 1C titled </a:t>
            </a:r>
            <a:r>
              <a:rPr lang="en-US" b="1" dirty="0" smtClean="0"/>
              <a:t>What are the metadata</a:t>
            </a:r>
            <a:r>
              <a:rPr lang="en-US" dirty="0" smtClean="0"/>
              <a:t>?</a:t>
            </a:r>
            <a:r>
              <a:rPr lang="en-US" baseline="0" dirty="0" smtClean="0"/>
              <a:t> Participants logged in to their own instance of the IPT and filled out the form providing information about the dataset and collection that houses the specimens and holds the data. This metadata includes information about what’s being shared (the dataset) and the taxonomic / geographic / temporal scope of the dataset, who is responsible and can be contacted for more information about the dataset, as well as other potential information about any sampling methods used, and relevant citations related to the dataset. All of this information (see the following 12 categories) goes into the eml.xml file. EML is a data standard for sharing this type of information and the acronym stands for Ecological Metadata Language.</a:t>
            </a:r>
          </a:p>
          <a:p>
            <a:endParaRPr lang="en-US" baseline="0" dirty="0" smtClean="0"/>
          </a:p>
          <a:p>
            <a:r>
              <a:rPr lang="en-US" baseline="0" dirty="0" smtClean="0"/>
              <a:t>1. Basic Metadata</a:t>
            </a:r>
          </a:p>
          <a:p>
            <a:r>
              <a:rPr lang="en-US" baseline="0" dirty="0" smtClean="0"/>
              <a:t>2. Geographic Coverage</a:t>
            </a:r>
          </a:p>
          <a:p>
            <a:r>
              <a:rPr lang="en-US" baseline="0" dirty="0" smtClean="0"/>
              <a:t>3. Taxonomic Coverage</a:t>
            </a:r>
          </a:p>
          <a:p>
            <a:r>
              <a:rPr lang="en-US" baseline="0" dirty="0" smtClean="0"/>
              <a:t>4. Temporal Coverage</a:t>
            </a:r>
          </a:p>
          <a:p>
            <a:r>
              <a:rPr lang="en-US" baseline="0" dirty="0" smtClean="0"/>
              <a:t>5. Other Keywords</a:t>
            </a:r>
          </a:p>
          <a:p>
            <a:r>
              <a:rPr lang="en-US" baseline="0" dirty="0" smtClean="0"/>
              <a:t>6. Associated Parties</a:t>
            </a:r>
          </a:p>
          <a:p>
            <a:r>
              <a:rPr lang="en-US" baseline="0" dirty="0" smtClean="0"/>
              <a:t>7. Project Data</a:t>
            </a:r>
          </a:p>
          <a:p>
            <a:r>
              <a:rPr lang="en-US" dirty="0" smtClean="0"/>
              <a:t>8. Sampling Methods</a:t>
            </a:r>
          </a:p>
          <a:p>
            <a:r>
              <a:rPr lang="en-US" dirty="0" smtClean="0"/>
              <a:t>9. Citations</a:t>
            </a:r>
          </a:p>
          <a:p>
            <a:r>
              <a:rPr lang="en-US" dirty="0" smtClean="0"/>
              <a:t>10. Collection Data</a:t>
            </a:r>
          </a:p>
          <a:p>
            <a:r>
              <a:rPr lang="en-US" dirty="0" smtClean="0"/>
              <a:t>11. Physical Data</a:t>
            </a:r>
          </a:p>
          <a:p>
            <a:r>
              <a:rPr lang="en-US" dirty="0" smtClean="0"/>
              <a:t>12. Additional Metadata</a:t>
            </a:r>
          </a:p>
          <a:p>
            <a:endParaRPr lang="en-US" dirty="0" smtClean="0"/>
          </a:p>
          <a:p>
            <a:r>
              <a:rPr lang="en-US" dirty="0" smtClean="0"/>
              <a:t>Next, Laura provided</a:t>
            </a:r>
            <a:r>
              <a:rPr lang="en-US" baseline="0" dirty="0" smtClean="0"/>
              <a:t> background for the next step: How to create a resource in the IPT in the section: 1D. </a:t>
            </a:r>
            <a:r>
              <a:rPr lang="en-US" dirty="0" smtClean="0"/>
              <a:t>Theory: publishing with the IPT data sources where she discussed issues of data quality,</a:t>
            </a:r>
            <a:r>
              <a:rPr lang="en-US" baseline="0" dirty="0" smtClean="0"/>
              <a:t> </a:t>
            </a:r>
            <a:r>
              <a:rPr lang="en-US" dirty="0" smtClean="0"/>
              <a:t>character encoding,</a:t>
            </a:r>
            <a:r>
              <a:rPr lang="en-US" baseline="0" dirty="0" smtClean="0"/>
              <a:t> and </a:t>
            </a:r>
            <a:r>
              <a:rPr lang="en-US" dirty="0" smtClean="0"/>
              <a:t>mapping</a:t>
            </a:r>
            <a:r>
              <a:rPr lang="en-US" baseline="0" dirty="0" smtClean="0"/>
              <a:t>, including a </a:t>
            </a:r>
            <a:r>
              <a:rPr lang="en-US" dirty="0" smtClean="0"/>
              <a:t>discussion</a:t>
            </a:r>
            <a:r>
              <a:rPr lang="en-US" baseline="0" dirty="0" smtClean="0"/>
              <a:t> of</a:t>
            </a:r>
            <a:r>
              <a:rPr lang="en-US" dirty="0" smtClean="0"/>
              <a:t> the different core</a:t>
            </a:r>
            <a:r>
              <a:rPr lang="en-US" baseline="0" dirty="0" smtClean="0"/>
              <a:t> types. Participants again logged in to follow along and map the data found in the sampleoccurrence.txt file. This is the </a:t>
            </a:r>
            <a:r>
              <a:rPr lang="en-US" b="1" baseline="0" dirty="0" smtClean="0"/>
              <a:t>core</a:t>
            </a:r>
            <a:r>
              <a:rPr lang="en-US" b="0" baseline="0" dirty="0" smtClean="0"/>
              <a:t> file in this example. The </a:t>
            </a:r>
            <a:r>
              <a:rPr lang="en-US" b="1" baseline="0" dirty="0" err="1" smtClean="0"/>
              <a:t>coreid</a:t>
            </a:r>
            <a:r>
              <a:rPr lang="en-US" b="0" baseline="0" dirty="0" smtClean="0"/>
              <a:t>, becomes the </a:t>
            </a:r>
            <a:r>
              <a:rPr lang="en-US" b="1" baseline="0" dirty="0" err="1" smtClean="0"/>
              <a:t>dwc:occurrenceID</a:t>
            </a:r>
            <a:r>
              <a:rPr lang="en-US" b="0" baseline="0" dirty="0" smtClean="0"/>
              <a:t> and is the identifier that links other files (image data, determination data, </a:t>
            </a:r>
            <a:r>
              <a:rPr lang="en-US" b="0" baseline="0" dirty="0" err="1" smtClean="0"/>
              <a:t>etc</a:t>
            </a:r>
            <a:r>
              <a:rPr lang="en-US" b="0" baseline="0" dirty="0" smtClean="0"/>
              <a:t>) back to the </a:t>
            </a:r>
            <a:r>
              <a:rPr lang="en-US" b="1" baseline="0" dirty="0" smtClean="0"/>
              <a:t>core</a:t>
            </a:r>
            <a:r>
              <a:rPr lang="en-US" b="0" i="1" baseline="0" dirty="0" smtClean="0"/>
              <a:t> </a:t>
            </a:r>
            <a:r>
              <a:rPr lang="en-US" b="0" i="0" baseline="0" dirty="0" smtClean="0"/>
              <a:t>file. The </a:t>
            </a:r>
            <a:r>
              <a:rPr lang="en-US" b="1" i="0" baseline="0" dirty="0" smtClean="0"/>
              <a:t>sampleoccurrence.txt</a:t>
            </a:r>
            <a:r>
              <a:rPr lang="en-US" b="0" i="0" baseline="0" dirty="0" smtClean="0"/>
              <a:t> file contains plant data, some of it is real, some of it customized for this example.</a:t>
            </a:r>
          </a:p>
          <a:p>
            <a:endParaRPr lang="en-US" b="0" i="0" baseline="0" dirty="0" smtClean="0"/>
          </a:p>
          <a:p>
            <a:r>
              <a:rPr lang="en-US" b="0" i="0" baseline="0" dirty="0" smtClean="0"/>
              <a:t>After this, the next step is to add the determination (aka verification, identification) history data, and lastly the multimedia data. To do this, each extension data set will need to be checked for data issues (data quality, standardization, enhancement), then the extension fields will need to be added in the IPT to the resource, the relevant text file uploaded to the IPT, followed by mapping. For these examples, there are very few errors in the </a:t>
            </a:r>
            <a:r>
              <a:rPr lang="en-US" b="1" i="0" baseline="0" dirty="0" smtClean="0"/>
              <a:t>samplemultimedia.txt</a:t>
            </a:r>
            <a:r>
              <a:rPr lang="en-US" b="0" i="0" baseline="0" dirty="0" smtClean="0"/>
              <a:t> and </a:t>
            </a:r>
            <a:r>
              <a:rPr lang="en-US" b="1" i="0" baseline="0" dirty="0" smtClean="0"/>
              <a:t>sampledeterminations.txt</a:t>
            </a:r>
            <a:r>
              <a:rPr lang="en-US" b="0" i="0" baseline="0" dirty="0" smtClean="0"/>
              <a:t> files.</a:t>
            </a:r>
          </a:p>
          <a:p>
            <a:endParaRPr lang="en-US" b="0" i="0" baseline="0" dirty="0" smtClean="0"/>
          </a:p>
          <a:p>
            <a:r>
              <a:rPr lang="en-US" b="0" i="0" baseline="0" dirty="0" smtClean="0"/>
              <a:t>Note that the </a:t>
            </a:r>
            <a:r>
              <a:rPr lang="en-US" b="1" i="0" baseline="0" dirty="0" smtClean="0"/>
              <a:t>meta.xml</a:t>
            </a:r>
            <a:r>
              <a:rPr lang="en-US" b="0" i="0" baseline="0" dirty="0" smtClean="0"/>
              <a:t> file is created for you by the IPT tool. There are other online tools that can help you do this in addition to the IPT (the </a:t>
            </a:r>
            <a:r>
              <a:rPr lang="en-US" b="0" i="0" baseline="0" dirty="0" err="1" smtClean="0"/>
              <a:t>dwc</a:t>
            </a:r>
            <a:r>
              <a:rPr lang="en-US" b="0" i="0" baseline="0" dirty="0" smtClean="0"/>
              <a:t>-a assistant). The meta.xml file contains the name of each file inside the zipped DwC-A file, and shows all the fields (elements, properties, column headers) inside each file, noting in which column a particular field appears.</a:t>
            </a:r>
          </a:p>
          <a:p>
            <a:endParaRPr lang="en-US" dirty="0" smtClean="0"/>
          </a:p>
          <a:p>
            <a:r>
              <a:rPr lang="en-US" dirty="0" smtClean="0"/>
              <a:t>(zipper</a:t>
            </a:r>
            <a:r>
              <a:rPr lang="en-US" baseline="0" dirty="0" smtClean="0"/>
              <a:t> is clip art from http://morgainea.deviantart.com/)</a:t>
            </a:r>
          </a:p>
          <a:p>
            <a:endParaRPr lang="en-US" baseline="0" dirty="0" smtClean="0"/>
          </a:p>
          <a:p>
            <a:r>
              <a:rPr lang="en-US" baseline="0" dirty="0" smtClean="0"/>
              <a:t>-----------------------</a:t>
            </a:r>
          </a:p>
          <a:p>
            <a:r>
              <a:rPr lang="en-US" baseline="0" dirty="0" smtClean="0"/>
              <a:t>For the Field to Database Workshop.</a:t>
            </a:r>
          </a:p>
          <a:p>
            <a:r>
              <a:rPr lang="en-US" b="1" baseline="0" dirty="0" smtClean="0"/>
              <a:t>In this slide for GGBN (I think). The central, “core” file will be “Material Sample” and will contain information about samples of specimens. Samples for genomic research. The related data about the DNA and </a:t>
            </a:r>
            <a:r>
              <a:rPr lang="en-US" b="1" baseline="0" dirty="0" err="1" smtClean="0"/>
              <a:t>germplasm</a:t>
            </a:r>
            <a:r>
              <a:rPr lang="en-US" b="1" baseline="0" dirty="0" smtClean="0"/>
              <a:t> material will be shared in the extensions. The information about the related vouchered museum specimens will be in the Resource Relationship Extension. Globally unique identifiers, for the specimens, for the samples, are key to making this work.</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24</a:t>
            </a:fld>
            <a:endParaRPr lang="en-US"/>
          </a:p>
        </p:txBody>
      </p:sp>
    </p:spTree>
    <p:extLst>
      <p:ext uri="{BB962C8B-B14F-4D97-AF65-F5344CB8AC3E}">
        <p14:creationId xmlns:p14="http://schemas.microsoft.com/office/powerpoint/2010/main" val="2370488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25</a:t>
            </a:fld>
            <a:endParaRPr lang="en-US"/>
          </a:p>
        </p:txBody>
      </p:sp>
    </p:spTree>
    <p:extLst>
      <p:ext uri="{BB962C8B-B14F-4D97-AF65-F5344CB8AC3E}">
        <p14:creationId xmlns:p14="http://schemas.microsoft.com/office/powerpoint/2010/main" val="3456689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Host </a:t>
            </a:r>
            <a:r>
              <a:rPr lang="en-US" baseline="0" dirty="0" smtClean="0"/>
              <a:t>associations</a:t>
            </a:r>
          </a:p>
          <a:p>
            <a:r>
              <a:rPr lang="en-US" baseline="0" dirty="0" err="1" smtClean="0"/>
              <a:t>Paleo</a:t>
            </a:r>
            <a:r>
              <a:rPr lang="en-US" baseline="0" dirty="0" smtClean="0"/>
              <a:t> – locality data</a:t>
            </a:r>
          </a:p>
          <a:p>
            <a:r>
              <a:rPr lang="en-US" baseline="0" dirty="0" smtClean="0"/>
              <a:t>Georeferencing </a:t>
            </a:r>
            <a:r>
              <a:rPr lang="en-US" baseline="0" dirty="0" smtClean="0"/>
              <a:t>/ Data Validation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26</a:t>
            </a:fld>
            <a:endParaRPr lang="en-US"/>
          </a:p>
        </p:txBody>
      </p:sp>
    </p:spTree>
    <p:extLst>
      <p:ext uri="{BB962C8B-B14F-4D97-AF65-F5344CB8AC3E}">
        <p14:creationId xmlns:p14="http://schemas.microsoft.com/office/powerpoint/2010/main" val="38383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27</a:t>
            </a:fld>
            <a:endParaRPr lang="en-US"/>
          </a:p>
        </p:txBody>
      </p:sp>
    </p:spTree>
    <p:extLst>
      <p:ext uri="{BB962C8B-B14F-4D97-AF65-F5344CB8AC3E}">
        <p14:creationId xmlns:p14="http://schemas.microsoft.com/office/powerpoint/2010/main" val="182249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ASTM International, Nonprofit organization</a:t>
            </a:r>
          </a:p>
          <a:p>
            <a:r>
              <a:rPr lang="en-US" dirty="0" smtClean="0"/>
              <a:t>ASTM International, known until 2001 as the American Society for Testing and Materials, is an international standards organization that develops and publishes voluntary consensus technical standards ... </a:t>
            </a:r>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3</a:t>
            </a:fld>
            <a:endParaRPr lang="en-US"/>
          </a:p>
        </p:txBody>
      </p:sp>
    </p:spTree>
    <p:extLst>
      <p:ext uri="{BB962C8B-B14F-4D97-AF65-F5344CB8AC3E}">
        <p14:creationId xmlns:p14="http://schemas.microsoft.com/office/powerpoint/2010/main" val="366886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eaLnBrk="1" fontAlgn="auto" hangingPunct="1">
              <a:spcBef>
                <a:spcPts val="0"/>
              </a:spcBef>
              <a:spcAft>
                <a:spcPts val="0"/>
              </a:spcAft>
              <a:defRPr/>
            </a:pPr>
            <a:r>
              <a:rPr lang="en-US" dirty="0" smtClean="0"/>
              <a:t>http://prezi.com/iib3pqk-kyd-/curators-workbench/</a:t>
            </a:r>
          </a:p>
          <a:p>
            <a:endParaRPr lang="en-US" dirty="0" smtClean="0"/>
          </a:p>
          <a:p>
            <a:r>
              <a:rPr lang="en-US" dirty="0" smtClean="0"/>
              <a:t>Why care</a:t>
            </a:r>
            <a:r>
              <a:rPr lang="en-US" baseline="0" dirty="0" smtClean="0"/>
              <a:t> about standards?</a:t>
            </a:r>
            <a:br>
              <a:rPr lang="en-US" baseline="0" dirty="0" smtClean="0"/>
            </a:br>
            <a:r>
              <a:rPr lang="en-US" baseline="0" dirty="0" smtClean="0"/>
              <a:t>What do they have the potential to accomplish?</a:t>
            </a:r>
          </a:p>
          <a:p>
            <a:endParaRPr lang="en-US" baseline="0" dirty="0" smtClean="0"/>
          </a:p>
          <a:p>
            <a:r>
              <a:rPr lang="en-US" baseline="0" dirty="0" smtClean="0"/>
              <a:t>Collection Managers are doing what they need to do – for themselves, their collections.</a:t>
            </a:r>
          </a:p>
          <a:p>
            <a:r>
              <a:rPr lang="en-US" baseline="0" dirty="0" smtClean="0"/>
              <a:t>When we share, we need standards.</a:t>
            </a:r>
          </a:p>
          <a:p>
            <a:r>
              <a:rPr lang="en-US" baseline="0" dirty="0" smtClean="0"/>
              <a:t>Data becomes useful for others / other purposes.</a:t>
            </a:r>
          </a:p>
          <a:p>
            <a:r>
              <a:rPr lang="en-US" baseline="0" dirty="0" smtClean="0"/>
              <a:t>a common vocab is required</a:t>
            </a:r>
          </a:p>
          <a:p>
            <a:r>
              <a:rPr lang="en-US" baseline="0" dirty="0" smtClean="0"/>
              <a:t>Feedback and Attribution become possible.</a:t>
            </a:r>
          </a:p>
          <a:p>
            <a:r>
              <a:rPr lang="en-US" baseline="0" dirty="0" smtClean="0"/>
              <a:t>The collection gets used, more, increasing the value of the collection.</a:t>
            </a:r>
          </a:p>
          <a:p>
            <a:r>
              <a:rPr lang="en-US" baseline="0" dirty="0" smtClean="0"/>
              <a:t>	indirect, subtle</a:t>
            </a:r>
          </a:p>
          <a:p>
            <a:r>
              <a:rPr lang="en-US" baseline="0" dirty="0" smtClean="0"/>
              <a:t>Putting identifiers on specimens --- makes more useful to others.</a:t>
            </a:r>
          </a:p>
          <a:p>
            <a:r>
              <a:rPr lang="en-US" baseline="0" dirty="0" smtClean="0"/>
              <a:t>	consistency is important!</a:t>
            </a:r>
          </a:p>
          <a:p>
            <a:endParaRPr lang="en-US" dirty="0"/>
          </a:p>
        </p:txBody>
      </p:sp>
      <p:sp>
        <p:nvSpPr>
          <p:cNvPr id="4" name="Slide Number Placeholder 3"/>
          <p:cNvSpPr>
            <a:spLocks noGrp="1"/>
          </p:cNvSpPr>
          <p:nvPr>
            <p:ph type="sldNum" sz="quarter" idx="10"/>
          </p:nvPr>
        </p:nvSpPr>
        <p:spPr/>
        <p:txBody>
          <a:bodyPr/>
          <a:lstStyle/>
          <a:p>
            <a:fld id="{562F057A-E30D-44EE-83A1-0415F9D9D2ED}" type="slidenum">
              <a:rPr lang="en-US" smtClean="0"/>
              <a:pPr/>
              <a:t>4</a:t>
            </a:fld>
            <a:endParaRPr lang="en-US" dirty="0"/>
          </a:p>
        </p:txBody>
      </p:sp>
    </p:spTree>
    <p:extLst>
      <p:ext uri="{BB962C8B-B14F-4D97-AF65-F5344CB8AC3E}">
        <p14:creationId xmlns:p14="http://schemas.microsoft.com/office/powerpoint/2010/main" val="205612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http://www.morphbank.net/?id=551005</a:t>
            </a:r>
          </a:p>
          <a:p>
            <a:r>
              <a:rPr lang="en-US" dirty="0" smtClean="0"/>
              <a:t>	http://herbarium.bio.fsu.edu/view-specimen.php?RecordID=22924</a:t>
            </a:r>
          </a:p>
          <a:p>
            <a:r>
              <a:rPr lang="en-US" dirty="0" smtClean="0"/>
              <a:t>Mast, A. R., A. </a:t>
            </a:r>
            <a:r>
              <a:rPr lang="en-US" dirty="0" err="1" smtClean="0"/>
              <a:t>Stuy</a:t>
            </a:r>
            <a:r>
              <a:rPr lang="en-US" dirty="0" smtClean="0"/>
              <a:t>, G. Nelson, A. </a:t>
            </a:r>
            <a:r>
              <a:rPr lang="en-US" dirty="0" err="1" smtClean="0"/>
              <a:t>Bugher</a:t>
            </a:r>
            <a:r>
              <a:rPr lang="en-US" dirty="0" smtClean="0"/>
              <a:t>, N. </a:t>
            </a:r>
            <a:r>
              <a:rPr lang="en-US" dirty="0" err="1" smtClean="0"/>
              <a:t>Weddington</a:t>
            </a:r>
            <a:r>
              <a:rPr lang="en-US" dirty="0" smtClean="0"/>
              <a:t>, J. Vega, K. </a:t>
            </a:r>
            <a:r>
              <a:rPr lang="en-US" dirty="0" err="1" smtClean="0"/>
              <a:t>Weismantel</a:t>
            </a:r>
            <a:r>
              <a:rPr lang="en-US" dirty="0" smtClean="0"/>
              <a:t>, D. S. Feller, and D. Paul. 2004 onward (continuously updated). Database of Florida State University's Robert K. Godfrey Herbarium. Website http://herbarium.bio.fsu.edu/ [accessed 06 December 2013]. </a:t>
            </a:r>
          </a:p>
          <a:p>
            <a:r>
              <a:rPr lang="en-US" dirty="0" smtClean="0"/>
              <a:t>http://www.morphbank.net/?id=135233</a:t>
            </a:r>
          </a:p>
          <a:p>
            <a:endParaRPr lang="en-US" dirty="0" smtClean="0"/>
          </a:p>
          <a:p>
            <a:r>
              <a:rPr lang="en-US" b="1" dirty="0"/>
              <a:t>Defined and Registered with GBIF registry</a:t>
            </a:r>
          </a:p>
          <a:p>
            <a:r>
              <a:rPr lang="en-US" b="1" dirty="0"/>
              <a:t>Allow extension while retaining compatibility </a:t>
            </a:r>
          </a:p>
          <a:p>
            <a:r>
              <a:rPr lang="en-US" b="1" dirty="0"/>
              <a:t>Extensions are optional data files linked to core   </a:t>
            </a:r>
          </a:p>
          <a:p>
            <a:r>
              <a:rPr lang="en-US" b="1" dirty="0"/>
              <a:t>A row in an extension file always references the core id corresponding to a taxon or taxon occurrence</a:t>
            </a:r>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5</a:t>
            </a:fld>
            <a:endParaRPr lang="en-US"/>
          </a:p>
        </p:txBody>
      </p:sp>
    </p:spTree>
    <p:extLst>
      <p:ext uri="{BB962C8B-B14F-4D97-AF65-F5344CB8AC3E}">
        <p14:creationId xmlns:p14="http://schemas.microsoft.com/office/powerpoint/2010/main" val="130117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6</a:t>
            </a:fld>
            <a:endParaRPr lang="en-US"/>
          </a:p>
        </p:txBody>
      </p:sp>
    </p:spTree>
    <p:extLst>
      <p:ext uri="{BB962C8B-B14F-4D97-AF65-F5344CB8AC3E}">
        <p14:creationId xmlns:p14="http://schemas.microsoft.com/office/powerpoint/2010/main" val="38003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7</a:t>
            </a:fld>
            <a:endParaRPr lang="en-US"/>
          </a:p>
        </p:txBody>
      </p:sp>
    </p:spTree>
    <p:extLst>
      <p:ext uri="{BB962C8B-B14F-4D97-AF65-F5344CB8AC3E}">
        <p14:creationId xmlns:p14="http://schemas.microsoft.com/office/powerpoint/2010/main" val="246057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7487">
              <a:defRPr/>
            </a:pPr>
            <a:r>
              <a:rPr lang="en-GB" kern="0" dirty="0">
                <a:solidFill>
                  <a:srgbClr val="0070C0"/>
                </a:solidFill>
              </a:rPr>
              <a:t>TDWG is </a:t>
            </a:r>
            <a:r>
              <a:rPr lang="en-GB" kern="0" dirty="0" smtClean="0">
                <a:solidFill>
                  <a:srgbClr val="0070C0"/>
                </a:solidFill>
              </a:rPr>
              <a:t>the volunteer </a:t>
            </a:r>
            <a:r>
              <a:rPr lang="en-GB" kern="0" dirty="0">
                <a:solidFill>
                  <a:srgbClr val="0070C0"/>
                </a:solidFill>
              </a:rPr>
              <a:t>international body where the </a:t>
            </a:r>
            <a:r>
              <a:rPr lang="en-GB" b="1" i="1" kern="0" dirty="0">
                <a:solidFill>
                  <a:srgbClr val="0070C0"/>
                </a:solidFill>
                <a:effectLst>
                  <a:outerShdw blurRad="38100" dist="38100" dir="2700000" algn="tl">
                    <a:srgbClr val="000000">
                      <a:alpha val="43137"/>
                    </a:srgbClr>
                  </a:outerShdw>
                </a:effectLst>
              </a:rPr>
              <a:t>standards related to biodiversity data are discussed and agreed</a:t>
            </a:r>
            <a:r>
              <a:rPr lang="en-GB" kern="0" dirty="0">
                <a:solidFill>
                  <a:srgbClr val="0070C0"/>
                </a:solidFill>
              </a:rPr>
              <a:t>. There is a set of procedures that the suggested standards have to go through before they are approved and implemented</a:t>
            </a:r>
            <a:r>
              <a:rPr lang="en-GB" kern="0" dirty="0" smtClean="0">
                <a:solidFill>
                  <a:srgbClr val="0070C0"/>
                </a:solidFill>
              </a:rPr>
              <a:t>. You are welcome to join!</a:t>
            </a:r>
            <a:endParaRPr lang="en-GB" kern="0" dirty="0">
              <a:solidFill>
                <a:srgbClr val="0070C0"/>
              </a:solidFill>
            </a:endParaRPr>
          </a:p>
          <a:p>
            <a:endParaRPr lang="en-GB"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8</a:t>
            </a:fld>
            <a:endParaRPr lang="en-US"/>
          </a:p>
        </p:txBody>
      </p:sp>
    </p:spTree>
    <p:extLst>
      <p:ext uri="{BB962C8B-B14F-4D97-AF65-F5344CB8AC3E}">
        <p14:creationId xmlns:p14="http://schemas.microsoft.com/office/powerpoint/2010/main" val="262386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9</a:t>
            </a:fld>
            <a:endParaRPr lang="en-US"/>
          </a:p>
        </p:txBody>
      </p:sp>
    </p:spTree>
    <p:extLst>
      <p:ext uri="{BB962C8B-B14F-4D97-AF65-F5344CB8AC3E}">
        <p14:creationId xmlns:p14="http://schemas.microsoft.com/office/powerpoint/2010/main" val="40575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emf"/><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idigbio.org/rss-feed.xml" TargetMode="External"/><Relationship Id="rId1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ooter.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500438" y="5729288"/>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7" name="Rectangle 6"/>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1" descr="idigbio_on_grey.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24339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3945EE9-9DAB-0E47-B004-C741F40FD6F3}"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D9D091-C1CF-6A42-BD42-1224C83FE176}" type="datetimeFigureOut">
              <a:rPr lang="en-US"/>
              <a:pPr>
                <a:defRPr/>
              </a:pPr>
              <a:t>9/16/2015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20808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pic>
        <p:nvPicPr>
          <p:cNvPr id="3" name="Picture 7" descr="footer.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p:nvPr userDrawn="1"/>
        </p:nvSpPr>
        <p:spPr>
          <a:xfrm>
            <a:off x="3500438" y="5729288"/>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6"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7">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8">
            <a:hlinkClick r:id="rId9"/>
          </p:cNvPr>
          <p:cNvPicPr>
            <a:picLocks noChangeAspect="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a:latin typeface="Helvetica" charset="0"/>
                <a:cs typeface="Helvetica" charset="0"/>
              </a:rPr>
              <a:t>www.idigbio.org</a:t>
            </a:r>
          </a:p>
        </p:txBody>
      </p:sp>
      <p:grpSp>
        <p:nvGrpSpPr>
          <p:cNvPr id="12" name="Group 21"/>
          <p:cNvGrpSpPr>
            <a:grpSpLocks/>
          </p:cNvGrpSpPr>
          <p:nvPr userDrawn="1"/>
        </p:nvGrpSpPr>
        <p:grpSpPr bwMode="auto">
          <a:xfrm>
            <a:off x="1252538" y="2674938"/>
            <a:ext cx="968375" cy="830262"/>
            <a:chOff x="1252080" y="2742784"/>
            <a:chExt cx="968247" cy="830111"/>
          </a:xfrm>
        </p:grpSpPr>
        <p:pic>
          <p:nvPicPr>
            <p:cNvPr id="13" name="Picture 22" descr="idigbio_logo_rgb.eps"/>
            <p:cNvPicPr>
              <a:picLocks noChangeAspect="1"/>
            </p:cNvPicPr>
            <p:nvPr userDrawn="1"/>
          </p:nvPicPr>
          <p:blipFill>
            <a:blip r:embed="rId13" cstate="email">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15"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defRPr/>
            </a:pPr>
            <a:r>
              <a:rPr lang="en-US" sz="1600">
                <a:latin typeface="Cambria" charset="0"/>
                <a:cs typeface="Cambria" charset="0"/>
              </a:rPr>
              <a:t>facebook.com/iDigBio</a:t>
            </a:r>
          </a:p>
          <a:p>
            <a:pPr>
              <a:lnSpc>
                <a:spcPts val="3600"/>
              </a:lnSpc>
              <a:defRPr/>
            </a:pPr>
            <a:r>
              <a:rPr lang="en-US" sz="1600">
                <a:latin typeface="Cambria" charset="0"/>
                <a:cs typeface="Cambria" charset="0"/>
              </a:rPr>
              <a:t>twitter.com/iDigBio</a:t>
            </a:r>
          </a:p>
          <a:p>
            <a:pPr>
              <a:lnSpc>
                <a:spcPts val="3600"/>
              </a:lnSpc>
              <a:defRPr/>
            </a:pPr>
            <a:r>
              <a:rPr lang="en-US" sz="1600">
                <a:latin typeface="Cambria" charset="0"/>
                <a:cs typeface="Cambria" charset="0"/>
              </a:rPr>
              <a:t>vimeo.com/idigbio</a:t>
            </a:r>
          </a:p>
          <a:p>
            <a:pPr>
              <a:lnSpc>
                <a:spcPts val="3600"/>
              </a:lnSpc>
              <a:defRPr/>
            </a:pPr>
            <a:r>
              <a:rPr lang="en-US" sz="1600">
                <a:latin typeface="Cambria" charset="0"/>
                <a:cs typeface="Cambria" charset="0"/>
              </a:rPr>
              <a:t>idigbio.org/rss-feed.xml</a:t>
            </a:r>
          </a:p>
          <a:p>
            <a:pPr>
              <a:lnSpc>
                <a:spcPts val="3600"/>
              </a:lnSpc>
              <a:defRPr/>
            </a:pPr>
            <a:r>
              <a:rPr lang="en-US" sz="1600">
                <a:latin typeface="Cambria" charset="0"/>
                <a:cs typeface="Cambria" charset="0"/>
              </a:rPr>
              <a:t>webcal://www.idigbio.org/events-calendar/export.ics</a:t>
            </a:r>
          </a:p>
          <a:p>
            <a:pPr>
              <a:defRPr/>
            </a:pPr>
            <a:endParaRPr lang="en-US" sz="1800"/>
          </a:p>
        </p:txBody>
      </p:sp>
      <p:sp>
        <p:nvSpPr>
          <p:cNvPr id="16" name="Rectangle 15"/>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 name="Picture 21" descr="idigbio_on_grey.t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Tree>
    <p:extLst>
      <p:ext uri="{BB962C8B-B14F-4D97-AF65-F5344CB8AC3E}">
        <p14:creationId xmlns:p14="http://schemas.microsoft.com/office/powerpoint/2010/main" val="2268370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99588" y="720724"/>
            <a:ext cx="8915825" cy="5942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F8FD726-78D0-3348-A3E5-6F42C87DF9B7}" type="datetimeFigureOut">
              <a:rPr lang="en-US"/>
              <a:pPr>
                <a:defRPr/>
              </a:pPr>
              <a:t>9/16/2015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96103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108642" y="669956"/>
            <a:ext cx="8906771" cy="6095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183AFEDE-1A1B-724A-82C5-2E169CE09708}" type="datetimeFigureOut">
              <a:rPr lang="en-US"/>
              <a:pPr>
                <a:defRPr/>
              </a:pPr>
              <a:t>9/16/2015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7960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6AFDEDCE-B073-0344-9CF3-DF0BFF017B46}" type="datetimeFigureOut">
              <a:rPr lang="en-US"/>
              <a:pPr>
                <a:defRPr/>
              </a:pPr>
              <a:t>9/16/2015</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35853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A532134E-A647-8C44-B20F-572282D3F0D5}" type="datetimeFigureOut">
              <a:rPr lang="en-US"/>
              <a:pPr>
                <a:defRPr/>
              </a:pPr>
              <a:t>9/16/2015</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03712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pPr>
              <a:defRPr/>
            </a:pPr>
            <a:fld id="{F66B698B-492B-2742-8BB1-9D3B2D73D7F6}" type="datetimeFigureOut">
              <a:rPr lang="en-US"/>
              <a:pPr>
                <a:defRPr/>
              </a:pPr>
              <a:t>9/16/2015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75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26948C-628B-FE4E-BCC8-84124A40606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3E2E336-BEAD-0C47-96E2-88AF70A037E4}" type="datetimeFigureOut">
              <a:rPr lang="en-US"/>
              <a:pPr>
                <a:defRPr/>
              </a:pPr>
              <a:t>9/16/2015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45209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FD32CF-1CBC-EA4C-86D7-F712CF2719BE}"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8AF8F29-DF45-9C42-B1A1-D4012827ED3D}" type="datetimeFigureOut">
              <a:rPr lang="en-US"/>
              <a:pPr>
                <a:defRPr/>
              </a:pPr>
              <a:t>9/16/2015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338912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74BC4B-6958-2542-A805-A500B75A5D6F}"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12408FA-01D3-394F-ADC6-33D9FB808F66}" type="datetimeFigureOut">
              <a:rPr lang="en-US"/>
              <a:pPr>
                <a:defRPr/>
              </a:pPr>
              <a:t>9/16/2015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27864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69913"/>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27" name="Picture 1" descr="idigbio_on_grey.t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7488" y="101600"/>
            <a:ext cx="11906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12 pt. Helvetica* 65 Medium   0" charset="0"/>
              </a:defRPr>
            </a:lvl1pPr>
          </a:lstStyle>
          <a:p>
            <a:pPr>
              <a:defRPr/>
            </a:pPr>
            <a:r>
              <a:rPr lang="en-US"/>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12 pt. Helvetica* 65 Medium   0" charset="0"/>
              </a:defRPr>
            </a:lvl1pPr>
          </a:lstStyle>
          <a:p>
            <a:pPr>
              <a:defRPr/>
            </a:pPr>
            <a:r>
              <a:rPr lang="en-US"/>
              <a:t>Presentation Title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s.tdwg.org/dwc/terms/index.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rs.tdwg.org/dwc/terms/index.htm#associatedTax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digbio.org/portal/mediarecords/b9dc0746-e2b8-4bae-a301-b20b054f91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www.morphbank.net/?id=135233" TargetMode="External"/><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s://www.idigbio.org/portal/records/e20d9229-4dfc-41c8-be05-afa7b40245a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4598"/>
            <a:ext cx="7772400" cy="1518961"/>
          </a:xfrm>
        </p:spPr>
        <p:txBody>
          <a:bodyPr/>
          <a:lstStyle/>
          <a:p>
            <a:r>
              <a:rPr lang="en-US" sz="2800" dirty="0" smtClean="0"/>
              <a:t>Data Standards for Data Sharing: </a:t>
            </a:r>
            <a:br>
              <a:rPr lang="en-US" sz="2800" dirty="0" smtClean="0"/>
            </a:br>
            <a:r>
              <a:rPr lang="en-US" sz="2800" dirty="0" smtClean="0">
                <a:solidFill>
                  <a:schemeClr val="accent5"/>
                </a:solidFill>
              </a:rPr>
              <a:t>Darwin Core </a:t>
            </a:r>
            <a:r>
              <a:rPr lang="en-US" sz="2800" dirty="0">
                <a:solidFill>
                  <a:schemeClr val="accent5"/>
                </a:solidFill>
              </a:rPr>
              <a:t>and </a:t>
            </a:r>
            <a:r>
              <a:rPr lang="en-US" sz="2800" dirty="0" smtClean="0">
                <a:solidFill>
                  <a:schemeClr val="accent5"/>
                </a:solidFill>
              </a:rPr>
              <a:t>Beyond…</a:t>
            </a:r>
            <a:br>
              <a:rPr lang="en-US" sz="2800" dirty="0" smtClean="0">
                <a:solidFill>
                  <a:schemeClr val="accent5"/>
                </a:solidFill>
              </a:rPr>
            </a:br>
            <a:r>
              <a:rPr lang="en-US" sz="2800" dirty="0" smtClean="0"/>
              <a:t>Making </a:t>
            </a:r>
            <a:r>
              <a:rPr lang="en-US" sz="2800" dirty="0">
                <a:solidFill>
                  <a:schemeClr val="accent5"/>
                </a:solidFill>
              </a:rPr>
              <a:t>Your Data</a:t>
            </a:r>
            <a:r>
              <a:rPr lang="en-US" sz="2800" dirty="0"/>
              <a:t> and </a:t>
            </a:r>
            <a:r>
              <a:rPr lang="en-US" sz="2800" dirty="0">
                <a:solidFill>
                  <a:schemeClr val="accent5"/>
                </a:solidFill>
              </a:rPr>
              <a:t>Media</a:t>
            </a:r>
            <a:r>
              <a:rPr lang="en-US" sz="2800" dirty="0"/>
              <a:t> </a:t>
            </a:r>
            <a:r>
              <a:rPr lang="en-US" sz="2800" dirty="0" smtClean="0"/>
              <a:t>Discoverable</a:t>
            </a:r>
            <a:r>
              <a:rPr lang="en-US" sz="2800" dirty="0">
                <a:solidFill>
                  <a:schemeClr val="accent5"/>
                </a:solidFill>
              </a:rPr>
              <a:t>.</a:t>
            </a:r>
            <a:r>
              <a:rPr lang="en-US" sz="2800" dirty="0" smtClean="0">
                <a:solidFill>
                  <a:schemeClr val="accent5"/>
                </a:solidFill>
              </a:rPr>
              <a:t/>
            </a:r>
            <a:br>
              <a:rPr lang="en-US" sz="2800" dirty="0" smtClean="0">
                <a:solidFill>
                  <a:schemeClr val="accent5"/>
                </a:solidFill>
              </a:rPr>
            </a:br>
            <a:r>
              <a:rPr lang="en-US" sz="2800" dirty="0" smtClean="0">
                <a:solidFill>
                  <a:schemeClr val="accent5"/>
                </a:solidFill>
              </a:rPr>
              <a:t/>
            </a:r>
            <a:br>
              <a:rPr lang="en-US" sz="2800" dirty="0" smtClean="0">
                <a:solidFill>
                  <a:schemeClr val="accent5"/>
                </a:solidFill>
              </a:rPr>
            </a:br>
            <a:endParaRPr lang="en-US" sz="2800" dirty="0">
              <a:solidFill>
                <a:schemeClr val="accent5"/>
              </a:solidFill>
            </a:endParaRPr>
          </a:p>
        </p:txBody>
      </p:sp>
      <p:sp>
        <p:nvSpPr>
          <p:cNvPr id="3" name="Subtitle 2"/>
          <p:cNvSpPr>
            <a:spLocks noGrp="1"/>
          </p:cNvSpPr>
          <p:nvPr>
            <p:ph type="subTitle" idx="1"/>
          </p:nvPr>
        </p:nvSpPr>
        <p:spPr>
          <a:xfrm>
            <a:off x="685800" y="3914538"/>
            <a:ext cx="7587000" cy="1081567"/>
          </a:xfrm>
        </p:spPr>
        <p:txBody>
          <a:bodyPr>
            <a:normAutofit fontScale="77500" lnSpcReduction="20000"/>
          </a:bodyPr>
          <a:lstStyle/>
          <a:p>
            <a:r>
              <a:rPr lang="en-US" dirty="0" smtClean="0"/>
              <a:t>Debbie Paul, iDigBio Digitization Specialist</a:t>
            </a:r>
          </a:p>
          <a:p>
            <a:r>
              <a:rPr lang="en-US" dirty="0" smtClean="0"/>
              <a:t>Edward Gilbert, </a:t>
            </a:r>
            <a:r>
              <a:rPr lang="en-US" dirty="0" err="1" smtClean="0"/>
              <a:t>Symbiota</a:t>
            </a:r>
            <a:r>
              <a:rPr lang="en-US" dirty="0" smtClean="0"/>
              <a:t> Developer</a:t>
            </a:r>
          </a:p>
          <a:p>
            <a:r>
              <a:rPr lang="en-US" dirty="0" err="1" smtClean="0"/>
              <a:t>Katja</a:t>
            </a:r>
            <a:r>
              <a:rPr lang="en-US" dirty="0" smtClean="0"/>
              <a:t> </a:t>
            </a:r>
            <a:r>
              <a:rPr lang="en-US" dirty="0" err="1" smtClean="0"/>
              <a:t>Seltmann</a:t>
            </a:r>
            <a:r>
              <a:rPr lang="en-US" dirty="0" smtClean="0"/>
              <a:t>, Developer, AMNH, TTD-TCN, NCEAS</a:t>
            </a:r>
          </a:p>
          <a:p>
            <a:r>
              <a:rPr lang="en-US" dirty="0" smtClean="0"/>
              <a:t>Managing NHC Data Workshop, ASU Sept 15 – 17,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Examples of relevant biodiversity standards?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52" y="2434156"/>
            <a:ext cx="3447134" cy="3447134"/>
          </a:xfrm>
          <a:prstGeom prst="rect">
            <a:avLst/>
          </a:prstGeom>
        </p:spPr>
      </p:pic>
    </p:spTree>
    <p:extLst>
      <p:ext uri="{BB962C8B-B14F-4D97-AF65-F5344CB8AC3E}">
        <p14:creationId xmlns:p14="http://schemas.microsoft.com/office/powerpoint/2010/main" val="930560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examples of standards used for sharing biodiversity data</a:t>
            </a:r>
            <a:endParaRPr lang="en-US" dirty="0"/>
          </a:p>
        </p:txBody>
      </p:sp>
      <p:sp>
        <p:nvSpPr>
          <p:cNvPr id="6" name="Content Placeholder 5"/>
          <p:cNvSpPr>
            <a:spLocks noGrp="1"/>
          </p:cNvSpPr>
          <p:nvPr>
            <p:ph idx="1"/>
          </p:nvPr>
        </p:nvSpPr>
        <p:spPr>
          <a:xfrm>
            <a:off x="457200" y="2121694"/>
            <a:ext cx="8229600" cy="4288145"/>
          </a:xfrm>
        </p:spPr>
        <p:txBody>
          <a:bodyPr/>
          <a:lstStyle/>
          <a:p>
            <a:r>
              <a:rPr lang="en-US" sz="3200" dirty="0" smtClean="0"/>
              <a:t>Darwin Core</a:t>
            </a:r>
          </a:p>
          <a:p>
            <a:r>
              <a:rPr lang="en-US" sz="3200" dirty="0" smtClean="0"/>
              <a:t>Audubon Media Core</a:t>
            </a:r>
          </a:p>
          <a:p>
            <a:r>
              <a:rPr lang="en-US" sz="3200" dirty="0" smtClean="0"/>
              <a:t>Material Sample Core and GGBN Extensions</a:t>
            </a:r>
          </a:p>
          <a:p>
            <a:r>
              <a:rPr lang="en-US" sz="3200" dirty="0"/>
              <a:t>Ecological Metadata Language (EML</a:t>
            </a:r>
            <a:r>
              <a:rPr lang="en-US" sz="3200" dirty="0" smtClean="0"/>
              <a:t>)</a:t>
            </a:r>
            <a:endParaRPr lang="en-US" sz="3200" dirty="0"/>
          </a:p>
        </p:txBody>
      </p:sp>
    </p:spTree>
    <p:extLst>
      <p:ext uri="{BB962C8B-B14F-4D97-AF65-F5344CB8AC3E}">
        <p14:creationId xmlns:p14="http://schemas.microsoft.com/office/powerpoint/2010/main" val="1245137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Biodiversity Data Standards: </a:t>
            </a:r>
            <a:r>
              <a:rPr lang="en-US" sz="2400" b="0" dirty="0" smtClean="0">
                <a:solidFill>
                  <a:schemeClr val="accent5"/>
                </a:solidFill>
                <a:effectLst>
                  <a:outerShdw blurRad="38100" dist="38100" dir="2700000" algn="tl">
                    <a:srgbClr val="000000">
                      <a:alpha val="43137"/>
                    </a:srgbClr>
                  </a:outerShdw>
                </a:effectLst>
              </a:rPr>
              <a:t>Darwin Core (DwC)</a:t>
            </a:r>
            <a:endParaRPr lang="en-US" sz="2400" b="0" dirty="0">
              <a:solidFill>
                <a:schemeClr val="accent5"/>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2687751" y="4677226"/>
            <a:ext cx="2637238"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00B050"/>
                </a:solidFill>
              </a:rPr>
              <a:t>taxonRank</a:t>
            </a:r>
            <a:endParaRPr lang="en-GB" sz="4000" dirty="0">
              <a:solidFill>
                <a:srgbClr val="00B050"/>
              </a:solidFill>
            </a:endParaRPr>
          </a:p>
        </p:txBody>
      </p:sp>
      <p:sp>
        <p:nvSpPr>
          <p:cNvPr id="7" name="Rectangle 6"/>
          <p:cNvSpPr>
            <a:spLocks noChangeArrowheads="1"/>
          </p:cNvSpPr>
          <p:nvPr/>
        </p:nvSpPr>
        <p:spPr bwMode="auto">
          <a:xfrm>
            <a:off x="603364" y="1546676"/>
            <a:ext cx="4632977"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FF0000"/>
                </a:solidFill>
              </a:rPr>
              <a:t>higherClassification</a:t>
            </a:r>
            <a:endParaRPr lang="en-GB" sz="4000" dirty="0">
              <a:solidFill>
                <a:srgbClr val="FF0000"/>
              </a:solidFill>
            </a:endParaRPr>
          </a:p>
        </p:txBody>
      </p:sp>
      <p:sp>
        <p:nvSpPr>
          <p:cNvPr id="8" name="Rectangle 7"/>
          <p:cNvSpPr>
            <a:spLocks noChangeArrowheads="1"/>
          </p:cNvSpPr>
          <p:nvPr/>
        </p:nvSpPr>
        <p:spPr bwMode="auto">
          <a:xfrm>
            <a:off x="2394064" y="4132714"/>
            <a:ext cx="3863536"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00B0F0"/>
                </a:solidFill>
              </a:rPr>
              <a:t>taxonConceptID</a:t>
            </a:r>
            <a:endParaRPr lang="en-GB" sz="4000" dirty="0">
              <a:solidFill>
                <a:srgbClr val="00B0F0"/>
              </a:solidFill>
            </a:endParaRPr>
          </a:p>
        </p:txBody>
      </p:sp>
      <p:sp>
        <p:nvSpPr>
          <p:cNvPr id="9" name="Rectangle 8"/>
          <p:cNvSpPr>
            <a:spLocks noChangeArrowheads="1"/>
          </p:cNvSpPr>
          <p:nvPr/>
        </p:nvSpPr>
        <p:spPr bwMode="auto">
          <a:xfrm>
            <a:off x="2021001" y="3572326"/>
            <a:ext cx="3549347"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C00000"/>
                </a:solidFill>
              </a:rPr>
              <a:t>collectionCode</a:t>
            </a:r>
            <a:endParaRPr lang="en-GB" sz="4000" dirty="0">
              <a:solidFill>
                <a:srgbClr val="C00000"/>
              </a:solidFill>
            </a:endParaRPr>
          </a:p>
        </p:txBody>
      </p:sp>
      <p:sp>
        <p:nvSpPr>
          <p:cNvPr id="10" name="Rectangle 9"/>
          <p:cNvSpPr>
            <a:spLocks noChangeArrowheads="1"/>
          </p:cNvSpPr>
          <p:nvPr/>
        </p:nvSpPr>
        <p:spPr bwMode="auto">
          <a:xfrm>
            <a:off x="1720964" y="3043690"/>
            <a:ext cx="3635910"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7030A0"/>
                </a:solidFill>
              </a:rPr>
              <a:t>geodeticDatum</a:t>
            </a:r>
            <a:endParaRPr lang="en-GB" sz="4000" dirty="0">
              <a:solidFill>
                <a:srgbClr val="7030A0"/>
              </a:solidFill>
            </a:endParaRPr>
          </a:p>
        </p:txBody>
      </p:sp>
      <p:sp>
        <p:nvSpPr>
          <p:cNvPr id="11" name="Rectangle 10"/>
          <p:cNvSpPr>
            <a:spLocks noChangeArrowheads="1"/>
          </p:cNvSpPr>
          <p:nvPr/>
        </p:nvSpPr>
        <p:spPr bwMode="auto">
          <a:xfrm>
            <a:off x="1387589" y="2513464"/>
            <a:ext cx="3491639"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r>
              <a:rPr lang="en-GB" sz="4000" dirty="0" err="1">
                <a:solidFill>
                  <a:srgbClr val="92D050"/>
                </a:solidFill>
              </a:rPr>
              <a:t>specificEpithet</a:t>
            </a:r>
            <a:endParaRPr lang="en-GB" sz="4000" dirty="0">
              <a:solidFill>
                <a:srgbClr val="92D050"/>
              </a:solidFill>
            </a:endParaRPr>
          </a:p>
        </p:txBody>
      </p:sp>
      <p:sp>
        <p:nvSpPr>
          <p:cNvPr id="12" name="Rectangle 11"/>
          <p:cNvSpPr/>
          <p:nvPr/>
        </p:nvSpPr>
        <p:spPr>
          <a:xfrm>
            <a:off x="1051039" y="2029277"/>
            <a:ext cx="4405351" cy="707876"/>
          </a:xfrm>
          <a:prstGeom prst="rect">
            <a:avLst/>
          </a:prstGeom>
        </p:spPr>
        <p:txBody>
          <a:bodyPr wrap="none" lIns="91429" tIns="45715" rIns="91429" bIns="45715">
            <a:spAutoFit/>
          </a:bodyPr>
          <a:lstStyle/>
          <a:p>
            <a:pPr>
              <a:defRPr/>
            </a:pPr>
            <a:r>
              <a:rPr lang="en-GB" sz="4000" dirty="0" err="1">
                <a:solidFill>
                  <a:schemeClr val="tx2">
                    <a:lumMod val="60000"/>
                    <a:lumOff val="40000"/>
                  </a:schemeClr>
                </a:solidFill>
                <a:latin typeface="Arial" pitchFamily="34" charset="0"/>
                <a:ea typeface="ＭＳ Ｐゴシック" pitchFamily="34" charset="-128"/>
              </a:rPr>
              <a:t>coordinatePosition</a:t>
            </a:r>
            <a:endParaRPr lang="en-GB" sz="4000" dirty="0">
              <a:solidFill>
                <a:schemeClr val="tx2">
                  <a:lumMod val="60000"/>
                  <a:lumOff val="40000"/>
                </a:schemeClr>
              </a:solidFill>
              <a:ea typeface="ＭＳ Ｐゴシック" pitchFamily="34" charset="-128"/>
            </a:endParaRPr>
          </a:p>
        </p:txBody>
      </p:sp>
      <p:sp>
        <p:nvSpPr>
          <p:cNvPr id="13" name="Rectangle 12"/>
          <p:cNvSpPr>
            <a:spLocks noChangeArrowheads="1"/>
          </p:cNvSpPr>
          <p:nvPr/>
        </p:nvSpPr>
        <p:spPr bwMode="auto">
          <a:xfrm>
            <a:off x="643681" y="5470075"/>
            <a:ext cx="8049263"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r>
              <a:rPr lang="en-GB" dirty="0" err="1">
                <a:solidFill>
                  <a:srgbClr val="C00000"/>
                </a:solidFill>
                <a:latin typeface="Calibri" pitchFamily="34" charset="0"/>
              </a:rPr>
              <a:t>collectionCode</a:t>
            </a:r>
            <a:r>
              <a:rPr lang="en-GB" dirty="0">
                <a:latin typeface="Calibri" pitchFamily="34" charset="0"/>
              </a:rPr>
              <a:t>:  The name, acronym, </a:t>
            </a:r>
            <a:r>
              <a:rPr lang="en-GB" dirty="0" err="1">
                <a:latin typeface="Calibri" pitchFamily="34" charset="0"/>
              </a:rPr>
              <a:t>coden</a:t>
            </a:r>
            <a:r>
              <a:rPr lang="en-GB" dirty="0">
                <a:latin typeface="Calibri" pitchFamily="34" charset="0"/>
              </a:rPr>
              <a:t>, or </a:t>
            </a:r>
            <a:r>
              <a:rPr lang="en-GB" dirty="0" err="1">
                <a:latin typeface="Calibri" pitchFamily="34" charset="0"/>
              </a:rPr>
              <a:t>initialism</a:t>
            </a:r>
            <a:r>
              <a:rPr lang="en-GB" dirty="0">
                <a:latin typeface="Calibri" pitchFamily="34" charset="0"/>
              </a:rPr>
              <a:t> identifying the collection or data set from which the record was derived. Examples:  "Mammals", "Hildebrandt", "</a:t>
            </a:r>
            <a:r>
              <a:rPr lang="en-GB" dirty="0" err="1">
                <a:latin typeface="Calibri" pitchFamily="34" charset="0"/>
              </a:rPr>
              <a:t>eBird</a:t>
            </a:r>
            <a:r>
              <a:rPr lang="en-GB" dirty="0">
                <a:latin typeface="Calibri" pitchFamily="34" charset="0"/>
              </a:rPr>
              <a:t>". </a:t>
            </a:r>
          </a:p>
        </p:txBody>
      </p:sp>
      <p:sp>
        <p:nvSpPr>
          <p:cNvPr id="14" name="Arc 13"/>
          <p:cNvSpPr>
            <a:spLocks/>
          </p:cNvSpPr>
          <p:nvPr/>
        </p:nvSpPr>
        <p:spPr bwMode="auto">
          <a:xfrm rot="21247432" flipH="1">
            <a:off x="1044714" y="3978826"/>
            <a:ext cx="2322513" cy="2896567"/>
          </a:xfrm>
          <a:custGeom>
            <a:avLst/>
            <a:gdLst>
              <a:gd name="T0" fmla="*/ 1161258 w 2322513"/>
              <a:gd name="T1" fmla="*/ 0 h 3089275"/>
              <a:gd name="T2" fmla="*/ 1161257 w 2322513"/>
              <a:gd name="T3" fmla="*/ 1544638 h 3089275"/>
              <a:gd name="T4" fmla="*/ 2322513 w 2322513"/>
              <a:gd name="T5" fmla="*/ 1544638 h 3089275"/>
              <a:gd name="T6" fmla="*/ 11796480 60000 65536"/>
              <a:gd name="T7" fmla="*/ 11796480 60000 65536"/>
              <a:gd name="T8" fmla="*/ 5898240 60000 65536"/>
              <a:gd name="T9" fmla="*/ 1161258 w 2322513"/>
              <a:gd name="T10" fmla="*/ 0 h 3089275"/>
              <a:gd name="T11" fmla="*/ 2322513 w 2322513"/>
              <a:gd name="T12" fmla="*/ 1544638 h 3089275"/>
            </a:gdLst>
            <a:ahLst/>
            <a:cxnLst>
              <a:cxn ang="T6">
                <a:pos x="T0" y="T1"/>
              </a:cxn>
              <a:cxn ang="T7">
                <a:pos x="T2" y="T3"/>
              </a:cxn>
              <a:cxn ang="T8">
                <a:pos x="T4" y="T5"/>
              </a:cxn>
            </a:cxnLst>
            <a:rect l="T9" t="T10" r="T11" b="T12"/>
            <a:pathLst>
              <a:path w="2322513" h="3089275" stroke="0">
                <a:moveTo>
                  <a:pt x="1161258" y="0"/>
                </a:moveTo>
                <a:lnTo>
                  <a:pt x="1161257" y="0"/>
                </a:lnTo>
                <a:cubicBezTo>
                  <a:pt x="1802601" y="1"/>
                  <a:pt x="2322513" y="691559"/>
                  <a:pt x="2322513" y="1544638"/>
                </a:cubicBezTo>
                <a:cubicBezTo>
                  <a:pt x="2322513" y="1544638"/>
                  <a:pt x="2322512" y="1544639"/>
                  <a:pt x="2322512" y="1544640"/>
                </a:cubicBezTo>
                <a:lnTo>
                  <a:pt x="1161257" y="1544638"/>
                </a:lnTo>
                <a:close/>
              </a:path>
              <a:path w="2322513" h="3089275" fill="none">
                <a:moveTo>
                  <a:pt x="1161258" y="0"/>
                </a:moveTo>
                <a:lnTo>
                  <a:pt x="1161257" y="0"/>
                </a:lnTo>
                <a:cubicBezTo>
                  <a:pt x="1802601" y="1"/>
                  <a:pt x="2322513" y="691559"/>
                  <a:pt x="2322513" y="1544638"/>
                </a:cubicBezTo>
                <a:cubicBezTo>
                  <a:pt x="2322513" y="1544638"/>
                  <a:pt x="2322512" y="1544639"/>
                  <a:pt x="2322512" y="1544640"/>
                </a:cubicBezTo>
              </a:path>
            </a:pathLst>
          </a:custGeom>
          <a:noFill/>
          <a:ln w="15875" cap="flat" cmpd="sng">
            <a:solidFill>
              <a:schemeClr val="accent1"/>
            </a:solidFill>
            <a:prstDash val="solid"/>
            <a:round/>
            <a:headEnd type="none"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91429" tIns="45715" rIns="91429" bIns="45715" anchor="ctr"/>
          <a:lstStyle/>
          <a:p>
            <a:endParaRPr lang="en-US"/>
          </a:p>
        </p:txBody>
      </p:sp>
      <p:pic>
        <p:nvPicPr>
          <p:cNvPr id="15" name="Picture 7" descr="DwC-wordle.PNG"/>
          <p:cNvPicPr>
            <a:picLocks noChangeAspect="1"/>
          </p:cNvPicPr>
          <p:nvPr/>
        </p:nvPicPr>
        <p:blipFill>
          <a:blip r:embed="rId3" cstate="email">
            <a:alphaModFix amt="90000"/>
            <a:extLst>
              <a:ext uri="{28A0092B-C50C-407E-A947-70E740481C1C}">
                <a14:useLocalDpi xmlns:a14="http://schemas.microsoft.com/office/drawing/2010/main" val="0"/>
              </a:ext>
            </a:extLst>
          </a:blip>
          <a:srcRect/>
          <a:stretch>
            <a:fillRect/>
          </a:stretch>
        </p:blipFill>
        <p:spPr bwMode="auto">
          <a:xfrm>
            <a:off x="60080" y="1498601"/>
            <a:ext cx="9002713"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2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 Core Fields and Categories</a:t>
            </a:r>
            <a:endParaRPr lang="en-US" dirty="0"/>
          </a:p>
        </p:txBody>
      </p:sp>
      <p:sp>
        <p:nvSpPr>
          <p:cNvPr id="4" name="Shape 70"/>
          <p:cNvSpPr txBox="1">
            <a:spLocks/>
          </p:cNvSpPr>
          <p:nvPr/>
        </p:nvSpPr>
        <p:spPr bwMode="auto">
          <a:xfrm>
            <a:off x="457200" y="1600200"/>
            <a:ext cx="4219200" cy="48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charset="0"/>
              <a:buNone/>
            </a:pPr>
            <a:r>
              <a:rPr lang="en" dirty="0" smtClean="0"/>
              <a:t>DwC Categories</a:t>
            </a:r>
          </a:p>
          <a:p>
            <a:pPr marL="457200" indent="-381000">
              <a:spcBef>
                <a:spcPts val="0"/>
              </a:spcBef>
              <a:buClr>
                <a:schemeClr val="dk1"/>
              </a:buClr>
              <a:buSzPct val="100000"/>
              <a:buFont typeface="Arial"/>
              <a:buChar char="●"/>
            </a:pPr>
            <a:r>
              <a:rPr lang="en" sz="2800" b="1" dirty="0" smtClean="0"/>
              <a:t>Record Leve</a:t>
            </a:r>
            <a:r>
              <a:rPr lang="en" sz="2800" dirty="0" smtClean="0"/>
              <a:t>l</a:t>
            </a:r>
            <a:r>
              <a:rPr lang="en-US" sz="2800" dirty="0" smtClean="0"/>
              <a:t> (19)</a:t>
            </a:r>
            <a:endParaRPr lang="en" sz="2800" dirty="0" smtClean="0"/>
          </a:p>
          <a:p>
            <a:pPr marL="457200" indent="-381000">
              <a:spcBef>
                <a:spcPts val="0"/>
              </a:spcBef>
              <a:buClr>
                <a:schemeClr val="dk1"/>
              </a:buClr>
              <a:buSzPct val="100000"/>
              <a:buFont typeface="Arial"/>
              <a:buChar char="●"/>
            </a:pPr>
            <a:r>
              <a:rPr lang="en" sz="2800" dirty="0" smtClean="0"/>
              <a:t>Occurrence</a:t>
            </a:r>
            <a:r>
              <a:rPr lang="en-US" sz="2800" b="1" dirty="0" smtClean="0"/>
              <a:t> </a:t>
            </a:r>
            <a:r>
              <a:rPr lang="en-US" sz="2800" dirty="0" smtClean="0"/>
              <a:t>(19)</a:t>
            </a:r>
            <a:endParaRPr lang="en" sz="2800" dirty="0" smtClean="0"/>
          </a:p>
          <a:p>
            <a:pPr marL="457200" indent="-381000">
              <a:spcBef>
                <a:spcPts val="0"/>
              </a:spcBef>
              <a:buClr>
                <a:schemeClr val="dk1"/>
              </a:buClr>
              <a:buSzPct val="100000"/>
              <a:buFont typeface="Arial"/>
              <a:buChar char="●"/>
            </a:pPr>
            <a:r>
              <a:rPr lang="en-US" sz="2800" dirty="0" smtClean="0"/>
              <a:t>Organism (7)</a:t>
            </a:r>
          </a:p>
          <a:p>
            <a:pPr marL="457200" indent="-381000">
              <a:spcBef>
                <a:spcPts val="0"/>
              </a:spcBef>
              <a:buClr>
                <a:schemeClr val="dk1"/>
              </a:buClr>
              <a:buSzPct val="100000"/>
              <a:buFont typeface="Arial"/>
              <a:buChar char="●"/>
            </a:pPr>
            <a:r>
              <a:rPr lang="en-US" sz="2800" dirty="0" smtClean="0"/>
              <a:t>Material Sample (1)</a:t>
            </a:r>
          </a:p>
          <a:p>
            <a:pPr marL="457200" indent="-381000">
              <a:spcBef>
                <a:spcPts val="0"/>
              </a:spcBef>
              <a:buClr>
                <a:schemeClr val="dk1"/>
              </a:buClr>
              <a:buSzPct val="100000"/>
              <a:buFont typeface="Arial"/>
              <a:buChar char="●"/>
            </a:pPr>
            <a:r>
              <a:rPr lang="en" sz="2800" dirty="0" smtClean="0"/>
              <a:t>Event</a:t>
            </a:r>
            <a:r>
              <a:rPr lang="en-US" sz="2800" dirty="0" smtClean="0"/>
              <a:t> (15)</a:t>
            </a:r>
            <a:endParaRPr lang="en" sz="2800" dirty="0" smtClean="0"/>
          </a:p>
          <a:p>
            <a:pPr marL="457200" indent="-381000">
              <a:spcBef>
                <a:spcPts val="0"/>
              </a:spcBef>
              <a:buClr>
                <a:schemeClr val="dk1"/>
              </a:buClr>
              <a:buSzPct val="100000"/>
              <a:buFont typeface="Arial"/>
              <a:buChar char="●"/>
            </a:pPr>
            <a:r>
              <a:rPr lang="en" sz="2800" dirty="0" smtClean="0"/>
              <a:t>Location</a:t>
            </a:r>
            <a:r>
              <a:rPr lang="en-US" sz="2800" dirty="0" smtClean="0"/>
              <a:t> (44)</a:t>
            </a:r>
            <a:endParaRPr lang="en" sz="2800" dirty="0" smtClean="0"/>
          </a:p>
          <a:p>
            <a:pPr marL="457200" indent="-381000">
              <a:spcBef>
                <a:spcPts val="0"/>
              </a:spcBef>
              <a:buClr>
                <a:schemeClr val="dk1"/>
              </a:buClr>
              <a:buSzPct val="100000"/>
              <a:buFont typeface="Arial"/>
              <a:buChar char="●"/>
            </a:pPr>
            <a:r>
              <a:rPr lang="en" sz="2800" dirty="0" smtClean="0"/>
              <a:t>Geological Context</a:t>
            </a:r>
            <a:r>
              <a:rPr lang="en-US" sz="2800" dirty="0" smtClean="0"/>
              <a:t> (18)</a:t>
            </a:r>
            <a:endParaRPr lang="en" sz="2800" dirty="0" smtClean="0"/>
          </a:p>
          <a:p>
            <a:pPr marL="457200" indent="-381000">
              <a:spcBef>
                <a:spcPts val="0"/>
              </a:spcBef>
              <a:buClr>
                <a:schemeClr val="dk1"/>
              </a:buClr>
              <a:buSzPct val="100000"/>
              <a:buFont typeface="Arial"/>
              <a:buChar char="●"/>
            </a:pPr>
            <a:r>
              <a:rPr lang="en" sz="2800" dirty="0" smtClean="0"/>
              <a:t>Identification</a:t>
            </a:r>
            <a:r>
              <a:rPr lang="en-US" sz="2800" dirty="0" smtClean="0"/>
              <a:t> (8)</a:t>
            </a:r>
            <a:endParaRPr lang="en" sz="2800" dirty="0" smtClean="0"/>
          </a:p>
          <a:p>
            <a:pPr marL="457200" indent="-381000">
              <a:spcBef>
                <a:spcPts val="0"/>
              </a:spcBef>
              <a:buClr>
                <a:schemeClr val="dk1"/>
              </a:buClr>
              <a:buSzPct val="100000"/>
              <a:buFont typeface="Arial"/>
              <a:buChar char="●"/>
            </a:pPr>
            <a:r>
              <a:rPr lang="en" sz="2800" dirty="0" smtClean="0"/>
              <a:t>Taxon</a:t>
            </a:r>
            <a:r>
              <a:rPr lang="en-US" sz="2800" dirty="0" smtClean="0"/>
              <a:t> (33)</a:t>
            </a:r>
          </a:p>
          <a:p>
            <a:pPr marL="76200" indent="0">
              <a:spcBef>
                <a:spcPts val="0"/>
              </a:spcBef>
              <a:buClr>
                <a:schemeClr val="dk1"/>
              </a:buClr>
              <a:buSzPct val="100000"/>
              <a:buNone/>
            </a:pPr>
            <a:endParaRPr lang="en-US" sz="1600" u="sng" dirty="0" smtClean="0">
              <a:solidFill>
                <a:schemeClr val="hlink"/>
              </a:solidFill>
              <a:latin typeface="Georgia"/>
              <a:ea typeface="Georgia"/>
              <a:cs typeface="Georgia"/>
              <a:sym typeface="Georgia"/>
              <a:hlinkClick r:id="rId3"/>
            </a:endParaRPr>
          </a:p>
          <a:p>
            <a:pPr marL="76200" indent="0">
              <a:spcBef>
                <a:spcPts val="0"/>
              </a:spcBef>
              <a:buClr>
                <a:schemeClr val="dk1"/>
              </a:buClr>
              <a:buSzPct val="100000"/>
              <a:buNone/>
            </a:pPr>
            <a:r>
              <a:rPr lang="en" sz="1600" u="sng" dirty="0" smtClean="0">
                <a:solidFill>
                  <a:schemeClr val="hlink"/>
                </a:solidFill>
                <a:latin typeface="Georgia"/>
                <a:ea typeface="Georgia"/>
                <a:cs typeface="Georgia"/>
                <a:sym typeface="Georgia"/>
                <a:hlinkClick r:id="rId3"/>
              </a:rPr>
              <a:t>http</a:t>
            </a:r>
            <a:r>
              <a:rPr lang="en" sz="1600" u="sng" dirty="0">
                <a:solidFill>
                  <a:schemeClr val="hlink"/>
                </a:solidFill>
                <a:latin typeface="Georgia"/>
                <a:ea typeface="Georgia"/>
                <a:cs typeface="Georgia"/>
                <a:sym typeface="Georgia"/>
                <a:hlinkClick r:id="rId3"/>
              </a:rPr>
              <a:t>://rs.tdwg.org/dwc/terms/index.htm</a:t>
            </a:r>
          </a:p>
          <a:p>
            <a:pPr marL="76200" indent="0">
              <a:spcBef>
                <a:spcPts val="0"/>
              </a:spcBef>
              <a:buClr>
                <a:schemeClr val="dk1"/>
              </a:buClr>
              <a:buSzPct val="100000"/>
              <a:buNone/>
            </a:pPr>
            <a:endParaRPr lang="en" sz="1800" dirty="0"/>
          </a:p>
        </p:txBody>
      </p:sp>
      <p:sp>
        <p:nvSpPr>
          <p:cNvPr id="5" name="Shape 71"/>
          <p:cNvSpPr txBox="1">
            <a:spLocks/>
          </p:cNvSpPr>
          <p:nvPr/>
        </p:nvSpPr>
        <p:spPr>
          <a:xfrm>
            <a:off x="4676400" y="1600200"/>
            <a:ext cx="4372350" cy="4892700"/>
          </a:xfrm>
          <a:prstGeom prst="rect">
            <a:avLst/>
          </a:prstGeom>
        </p:spPr>
        <p:txBody>
          <a:bodyPr lIns="91425" tIns="91425" rIns="91425" bIns="91425" anchor="t" anchorCtr="0">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charset="0"/>
              <a:buNone/>
            </a:pPr>
            <a:r>
              <a:rPr lang="en" dirty="0" smtClean="0"/>
              <a:t>Record Level</a:t>
            </a:r>
          </a:p>
          <a:p>
            <a:pPr>
              <a:lnSpc>
                <a:spcPct val="115000"/>
              </a:lnSpc>
              <a:spcBef>
                <a:spcPts val="0"/>
              </a:spcBef>
              <a:buClr>
                <a:srgbClr val="000000"/>
              </a:buClr>
              <a:buSzPct val="61111"/>
              <a:buFont typeface="Arial"/>
              <a:buNone/>
            </a:pPr>
            <a:r>
              <a:rPr lang="en" sz="1800" b="1" dirty="0">
                <a:solidFill>
                  <a:srgbClr val="666666"/>
                </a:solidFill>
              </a:rPr>
              <a:t>dcterms:type</a:t>
            </a:r>
            <a:r>
              <a:rPr lang="en" sz="1800" dirty="0">
                <a:solidFill>
                  <a:srgbClr val="666666"/>
                </a:solidFill>
              </a:rPr>
              <a:t> | dcterms:modified | </a:t>
            </a:r>
            <a:r>
              <a:rPr lang="en" sz="1800" b="1" dirty="0">
                <a:solidFill>
                  <a:srgbClr val="666666"/>
                </a:solidFill>
              </a:rPr>
              <a:t>dcterms:language</a:t>
            </a:r>
            <a:r>
              <a:rPr lang="en" sz="1800" dirty="0">
                <a:solidFill>
                  <a:srgbClr val="666666"/>
                </a:solidFill>
              </a:rPr>
              <a:t> </a:t>
            </a:r>
            <a:r>
              <a:rPr lang="en" sz="1800" b="1" dirty="0">
                <a:solidFill>
                  <a:srgbClr val="666666"/>
                </a:solidFill>
              </a:rPr>
              <a:t>| dcterms:license</a:t>
            </a:r>
            <a:r>
              <a:rPr lang="en" sz="1800" dirty="0">
                <a:solidFill>
                  <a:srgbClr val="666666"/>
                </a:solidFill>
              </a:rPr>
              <a:t> | </a:t>
            </a:r>
            <a:r>
              <a:rPr lang="en" sz="1800" b="1" dirty="0">
                <a:solidFill>
                  <a:srgbClr val="666666"/>
                </a:solidFill>
              </a:rPr>
              <a:t>dcterms:rightsHolder</a:t>
            </a:r>
            <a:r>
              <a:rPr lang="en" sz="1800" dirty="0">
                <a:solidFill>
                  <a:srgbClr val="666666"/>
                </a:solidFill>
              </a:rPr>
              <a:t> | </a:t>
            </a:r>
            <a:r>
              <a:rPr lang="en" sz="1800" b="1" dirty="0">
                <a:solidFill>
                  <a:srgbClr val="666666"/>
                </a:solidFill>
              </a:rPr>
              <a:t>dcterms:accessRights</a:t>
            </a:r>
            <a:r>
              <a:rPr lang="en" sz="1800" dirty="0">
                <a:solidFill>
                  <a:srgbClr val="666666"/>
                </a:solidFill>
              </a:rPr>
              <a:t> | dcterms:bibliographicCitation | dcterms:references </a:t>
            </a:r>
            <a:r>
              <a:rPr lang="en" sz="1800" dirty="0" smtClean="0">
                <a:solidFill>
                  <a:srgbClr val="666666"/>
                </a:solidFill>
              </a:rPr>
              <a:t>| </a:t>
            </a:r>
            <a:r>
              <a:rPr lang="en" sz="1800" b="1" dirty="0" smtClean="0">
                <a:solidFill>
                  <a:srgbClr val="666666"/>
                </a:solidFill>
              </a:rPr>
              <a:t>institutionID</a:t>
            </a:r>
            <a:r>
              <a:rPr lang="en" sz="1800" dirty="0" smtClean="0">
                <a:solidFill>
                  <a:srgbClr val="666666"/>
                </a:solidFill>
              </a:rPr>
              <a:t> </a:t>
            </a:r>
            <a:r>
              <a:rPr lang="en" sz="1800" dirty="0">
                <a:solidFill>
                  <a:srgbClr val="666666"/>
                </a:solidFill>
              </a:rPr>
              <a:t>| </a:t>
            </a:r>
            <a:r>
              <a:rPr lang="en" sz="1800" b="1" dirty="0">
                <a:solidFill>
                  <a:srgbClr val="666666"/>
                </a:solidFill>
              </a:rPr>
              <a:t>collectionID</a:t>
            </a:r>
            <a:r>
              <a:rPr lang="en" sz="1800" dirty="0">
                <a:solidFill>
                  <a:srgbClr val="666666"/>
                </a:solidFill>
              </a:rPr>
              <a:t> | datasetID | </a:t>
            </a:r>
            <a:r>
              <a:rPr lang="en" sz="1800" b="1" dirty="0">
                <a:solidFill>
                  <a:srgbClr val="666666"/>
                </a:solidFill>
              </a:rPr>
              <a:t>institutionCode</a:t>
            </a:r>
            <a:r>
              <a:rPr lang="en" sz="1800" dirty="0">
                <a:solidFill>
                  <a:srgbClr val="666666"/>
                </a:solidFill>
              </a:rPr>
              <a:t> | </a:t>
            </a:r>
            <a:r>
              <a:rPr lang="en" sz="1800" b="1" dirty="0">
                <a:solidFill>
                  <a:srgbClr val="666666"/>
                </a:solidFill>
              </a:rPr>
              <a:t>collectionCode</a:t>
            </a:r>
            <a:r>
              <a:rPr lang="en" sz="1800" dirty="0">
                <a:solidFill>
                  <a:srgbClr val="666666"/>
                </a:solidFill>
              </a:rPr>
              <a:t> | datasetName | ownerInstitutionCode | </a:t>
            </a:r>
            <a:r>
              <a:rPr lang="en" sz="1800" b="1" dirty="0">
                <a:solidFill>
                  <a:srgbClr val="666666"/>
                </a:solidFill>
              </a:rPr>
              <a:t>basisOfRecord</a:t>
            </a:r>
            <a:r>
              <a:rPr lang="en" sz="1800" dirty="0">
                <a:solidFill>
                  <a:srgbClr val="666666"/>
                </a:solidFill>
              </a:rPr>
              <a:t> | </a:t>
            </a:r>
            <a:r>
              <a:rPr lang="en" sz="1800" b="1" dirty="0">
                <a:solidFill>
                  <a:srgbClr val="666666"/>
                </a:solidFill>
              </a:rPr>
              <a:t>informationWithheld</a:t>
            </a:r>
            <a:r>
              <a:rPr lang="en" sz="1800" dirty="0">
                <a:solidFill>
                  <a:srgbClr val="666666"/>
                </a:solidFill>
              </a:rPr>
              <a:t> | dataGeneralizations | dynamicProperties</a:t>
            </a:r>
          </a:p>
          <a:p>
            <a:pPr>
              <a:lnSpc>
                <a:spcPct val="115000"/>
              </a:lnSpc>
              <a:spcBef>
                <a:spcPts val="0"/>
              </a:spcBef>
              <a:buClr>
                <a:srgbClr val="000000"/>
              </a:buClr>
              <a:buSzPct val="61111"/>
              <a:buFont typeface="Arial"/>
              <a:buNone/>
            </a:pPr>
            <a:endParaRPr lang="en" sz="2000" u="sng" dirty="0" smtClean="0">
              <a:solidFill>
                <a:srgbClr val="666666"/>
              </a:solidFill>
              <a:hlinkClick r:id="rId4"/>
            </a:endParaRPr>
          </a:p>
          <a:p>
            <a:pPr>
              <a:spcBef>
                <a:spcPts val="0"/>
              </a:spcBef>
              <a:buFont typeface="Arial" charset="0"/>
              <a:buNone/>
            </a:pPr>
            <a:endParaRPr lang="en" dirty="0"/>
          </a:p>
        </p:txBody>
      </p:sp>
    </p:spTree>
    <p:extLst>
      <p:ext uri="{BB962C8B-B14F-4D97-AF65-F5344CB8AC3E}">
        <p14:creationId xmlns:p14="http://schemas.microsoft.com/office/powerpoint/2010/main" val="119309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What about standards</a:t>
            </a:r>
            <a:br>
              <a:rPr lang="en-US" dirty="0" smtClean="0"/>
            </a:br>
            <a:r>
              <a:rPr lang="en-US" dirty="0" smtClean="0"/>
              <a:t> for sharing information </a:t>
            </a:r>
            <a:r>
              <a:rPr lang="en-US" i="1" dirty="0" smtClean="0">
                <a:solidFill>
                  <a:schemeClr val="accent5"/>
                </a:solidFill>
                <a:effectLst>
                  <a:outerShdw blurRad="38100" dist="38100" dir="2700000" algn="tl">
                    <a:srgbClr val="000000">
                      <a:alpha val="43137"/>
                    </a:srgbClr>
                  </a:outerShdw>
                </a:effectLst>
              </a:rPr>
              <a:t>about your data</a:t>
            </a:r>
            <a:r>
              <a:rPr lang="en-US" dirty="0" smtClean="0"/>
              <a:t>?</a:t>
            </a:r>
            <a:endParaRPr lang="en-US" dirty="0"/>
          </a:p>
        </p:txBody>
      </p:sp>
      <p:sp>
        <p:nvSpPr>
          <p:cNvPr id="2" name="TextBox 1"/>
          <p:cNvSpPr txBox="1"/>
          <p:nvPr/>
        </p:nvSpPr>
        <p:spPr>
          <a:xfrm>
            <a:off x="4801714" y="6171889"/>
            <a:ext cx="3642970"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(Why would we need this?)</a:t>
            </a:r>
            <a:endParaRPr lang="en-US" dirty="0">
              <a:solidFill>
                <a:schemeClr val="accent5"/>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52" y="2434156"/>
            <a:ext cx="3447134" cy="3447134"/>
          </a:xfrm>
          <a:prstGeom prst="rect">
            <a:avLst/>
          </a:prstGeom>
        </p:spPr>
      </p:pic>
    </p:spTree>
    <p:extLst>
      <p:ext uri="{BB962C8B-B14F-4D97-AF65-F5344CB8AC3E}">
        <p14:creationId xmlns:p14="http://schemas.microsoft.com/office/powerpoint/2010/main" val="155129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dirty="0" err="1" smtClean="0">
                <a:solidFill>
                  <a:schemeClr val="accent5"/>
                </a:solidFill>
                <a:effectLst>
                  <a:outerShdw blurRad="38100" dist="38100" dir="2700000" algn="tl">
                    <a:srgbClr val="000000">
                      <a:alpha val="43137"/>
                    </a:srgbClr>
                  </a:outerShdw>
                </a:effectLst>
              </a:rPr>
              <a:t>Metadata</a:t>
            </a:r>
            <a:r>
              <a:rPr lang="fr-FR" sz="4000" dirty="0" smtClean="0">
                <a:solidFill>
                  <a:schemeClr val="accent5"/>
                </a:solidFill>
                <a:effectLst>
                  <a:outerShdw blurRad="38100" dist="38100" dir="2700000" algn="tl">
                    <a:srgbClr val="000000">
                      <a:alpha val="43137"/>
                    </a:srgbClr>
                  </a:outerShdw>
                </a:effectLst>
              </a:rPr>
              <a:t>.</a:t>
            </a:r>
            <a:r>
              <a:rPr lang="fr-FR" sz="4000" dirty="0" smtClean="0"/>
              <a:t> </a:t>
            </a:r>
            <a:r>
              <a:rPr lang="fr-FR" sz="4000" dirty="0" err="1" smtClean="0"/>
              <a:t>We</a:t>
            </a:r>
            <a:r>
              <a:rPr lang="fr-FR" sz="4000" dirty="0" smtClean="0"/>
              <a:t> </a:t>
            </a:r>
            <a:r>
              <a:rPr lang="fr-FR" sz="4000" dirty="0" err="1" smtClean="0"/>
              <a:t>need</a:t>
            </a:r>
            <a:r>
              <a:rPr lang="fr-FR" sz="4000" dirty="0" smtClean="0"/>
              <a:t> </a:t>
            </a:r>
            <a:r>
              <a:rPr lang="fr-FR" sz="4000" dirty="0" err="1" smtClean="0"/>
              <a:t>it</a:t>
            </a:r>
            <a:r>
              <a:rPr lang="fr-FR" sz="4000" dirty="0" smtClean="0"/>
              <a:t>. </a:t>
            </a:r>
            <a:r>
              <a:rPr lang="fr-FR" sz="4000" dirty="0" err="1" smtClean="0"/>
              <a:t>What</a:t>
            </a:r>
            <a:r>
              <a:rPr lang="fr-FR" sz="4000" dirty="0" smtClean="0"/>
              <a:t> </a:t>
            </a:r>
            <a:r>
              <a:rPr lang="fr-FR" sz="4000" dirty="0" err="1" smtClean="0"/>
              <a:t>is</a:t>
            </a:r>
            <a:r>
              <a:rPr lang="fr-FR" sz="4000" dirty="0" smtClean="0"/>
              <a:t> </a:t>
            </a:r>
            <a:r>
              <a:rPr lang="fr-FR" sz="4000" dirty="0" err="1" smtClean="0"/>
              <a:t>it</a:t>
            </a:r>
            <a:r>
              <a:rPr lang="fr-FR" sz="4000" dirty="0" smtClean="0"/>
              <a:t>?</a:t>
            </a:r>
            <a:endParaRPr lang="fr-FR" sz="4000" dirty="0"/>
          </a:p>
        </p:txBody>
      </p:sp>
      <p:sp>
        <p:nvSpPr>
          <p:cNvPr id="3" name="Espace réservé du contenu 2"/>
          <p:cNvSpPr>
            <a:spLocks noGrp="1"/>
          </p:cNvSpPr>
          <p:nvPr>
            <p:ph idx="1"/>
          </p:nvPr>
        </p:nvSpPr>
        <p:spPr>
          <a:xfrm>
            <a:off x="457200" y="1902306"/>
            <a:ext cx="8229600" cy="1656390"/>
          </a:xfrm>
        </p:spPr>
        <p:txBody>
          <a:bodyPr/>
          <a:lstStyle/>
          <a:p>
            <a:pPr marL="0" indent="0">
              <a:buNone/>
            </a:pPr>
            <a:r>
              <a:rPr lang="fr-FR" sz="4000" dirty="0" smtClean="0"/>
              <a:t>« A set of data </a:t>
            </a:r>
            <a:r>
              <a:rPr lang="fr-FR" sz="4000" dirty="0" err="1" smtClean="0"/>
              <a:t>that</a:t>
            </a:r>
            <a:r>
              <a:rPr lang="fr-FR" sz="4000" dirty="0" smtClean="0"/>
              <a:t> </a:t>
            </a:r>
            <a:r>
              <a:rPr lang="fr-FR" sz="4000" dirty="0" err="1" smtClean="0"/>
              <a:t>describes</a:t>
            </a:r>
            <a:r>
              <a:rPr lang="fr-FR" sz="4000" dirty="0" smtClean="0"/>
              <a:t> and </a:t>
            </a:r>
            <a:r>
              <a:rPr lang="fr-FR" sz="4000" dirty="0" err="1" smtClean="0"/>
              <a:t>gives</a:t>
            </a:r>
            <a:r>
              <a:rPr lang="fr-FR" sz="4000" dirty="0" smtClean="0"/>
              <a:t> information about </a:t>
            </a:r>
            <a:r>
              <a:rPr lang="fr-FR" sz="4000" dirty="0" err="1" smtClean="0"/>
              <a:t>other</a:t>
            </a:r>
            <a:r>
              <a:rPr lang="fr-FR" sz="4000" dirty="0" smtClean="0"/>
              <a:t> data »</a:t>
            </a:r>
            <a:endParaRPr lang="fr-FR" sz="4000" dirty="0"/>
          </a:p>
        </p:txBody>
      </p:sp>
      <p:pic>
        <p:nvPicPr>
          <p:cNvPr id="4" name="Image 3" descr="accepted_species_per_genu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75" y="3622196"/>
            <a:ext cx="4806396" cy="2032001"/>
          </a:xfrm>
          <a:prstGeom prst="rect">
            <a:avLst/>
          </a:prstGeom>
        </p:spPr>
      </p:pic>
      <p:pic>
        <p:nvPicPr>
          <p:cNvPr id="5" name="Image 4" descr="Screen Shot 2015-01-12 at 9.58.13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57659" y="3476624"/>
            <a:ext cx="3138641" cy="3000375"/>
          </a:xfrm>
          <a:prstGeom prst="rect">
            <a:avLst/>
          </a:prstGeom>
        </p:spPr>
      </p:pic>
      <p:sp>
        <p:nvSpPr>
          <p:cNvPr id="6" name="ZoneTexte 5"/>
          <p:cNvSpPr txBox="1"/>
          <p:nvPr/>
        </p:nvSpPr>
        <p:spPr>
          <a:xfrm>
            <a:off x="1492250" y="5654197"/>
            <a:ext cx="2687755" cy="646331"/>
          </a:xfrm>
          <a:prstGeom prst="rect">
            <a:avLst/>
          </a:prstGeom>
          <a:noFill/>
        </p:spPr>
        <p:txBody>
          <a:bodyPr wrap="none" rtlCol="0">
            <a:spAutoFit/>
          </a:bodyPr>
          <a:lstStyle/>
          <a:p>
            <a:r>
              <a:rPr lang="fr-FR" sz="3600" dirty="0" err="1" smtClean="0"/>
              <a:t>Unstructured</a:t>
            </a:r>
            <a:endParaRPr lang="fr-FR" sz="3600" dirty="0"/>
          </a:p>
        </p:txBody>
      </p:sp>
      <p:sp>
        <p:nvSpPr>
          <p:cNvPr id="7" name="ZoneTexte 6"/>
          <p:cNvSpPr txBox="1"/>
          <p:nvPr/>
        </p:nvSpPr>
        <p:spPr>
          <a:xfrm>
            <a:off x="5935443" y="5670072"/>
            <a:ext cx="2180555" cy="646331"/>
          </a:xfrm>
          <a:prstGeom prst="rect">
            <a:avLst/>
          </a:prstGeom>
          <a:solidFill>
            <a:schemeClr val="bg1">
              <a:alpha val="65000"/>
            </a:schemeClr>
          </a:solidFill>
        </p:spPr>
        <p:txBody>
          <a:bodyPr wrap="none" rtlCol="0">
            <a:spAutoFit/>
          </a:bodyPr>
          <a:lstStyle/>
          <a:p>
            <a:r>
              <a:rPr lang="fr-FR" sz="3600" dirty="0" err="1"/>
              <a:t>S</a:t>
            </a:r>
            <a:r>
              <a:rPr lang="fr-FR" sz="3600" dirty="0" err="1" smtClean="0"/>
              <a:t>tructured</a:t>
            </a:r>
            <a:endParaRPr lang="fr-FR" sz="3600" dirty="0"/>
          </a:p>
        </p:txBody>
      </p:sp>
      <p:pic>
        <p:nvPicPr>
          <p:cNvPr id="8" name="Picture 2" descr="http://www.canadensys.net/wp-content/uploads/logo-300-red-on-transpara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127" y="5880351"/>
            <a:ext cx="840353" cy="84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Metadata?</a:t>
            </a:r>
            <a:endParaRPr lang="en-US" dirty="0"/>
          </a:p>
        </p:txBody>
      </p:sp>
      <p:sp>
        <p:nvSpPr>
          <p:cNvPr id="3" name="Content Placeholder 2"/>
          <p:cNvSpPr>
            <a:spLocks noGrp="1"/>
          </p:cNvSpPr>
          <p:nvPr>
            <p:ph idx="1"/>
          </p:nvPr>
        </p:nvSpPr>
        <p:spPr>
          <a:xfrm>
            <a:off x="457200" y="3300761"/>
            <a:ext cx="8229600" cy="3109078"/>
          </a:xfrm>
        </p:spPr>
        <p:txBody>
          <a:bodyPr/>
          <a:lstStyle/>
          <a:p>
            <a:pPr marL="205740" marR="548640" indent="0" algn="ctr">
              <a:lnSpc>
                <a:spcPct val="107000"/>
              </a:lnSpc>
              <a:spcBef>
                <a:spcPts val="1000"/>
              </a:spcBef>
              <a:spcAft>
                <a:spcPts val="800"/>
              </a:spcAft>
              <a:buNone/>
            </a:pPr>
            <a:r>
              <a:rPr lang="en-US" i="1"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a:t>
            </a:r>
            <a:r>
              <a:rPr lang="en-US"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If data are LEGO bricks, then metadata are the shiny box and instructions. They enable users to discover your dataset and assess its relevance for their particular needs, so it pays off investing some time providing them.”</a:t>
            </a:r>
            <a:endParaRPr lang="en-US" sz="20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p:cNvSpPr/>
          <p:nvPr/>
        </p:nvSpPr>
        <p:spPr>
          <a:xfrm>
            <a:off x="457200" y="6040507"/>
            <a:ext cx="8143539" cy="338554"/>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From Canadensys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a:t>
            </a:r>
            <a:r>
              <a:rPr lang="en-US"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www.canadensys.net/publication/data-publication-guide)</a:t>
            </a:r>
            <a:endParaRPr lang="en-US" sz="1600" dirty="0"/>
          </a:p>
        </p:txBody>
      </p:sp>
      <p:pic>
        <p:nvPicPr>
          <p:cNvPr id="1026" name="Picture 2" descr="http://www.canadensys.net/wp-content/uploads/logo-300-red-on-transpara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809" y="5733959"/>
            <a:ext cx="840353" cy="840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8990" y="973137"/>
            <a:ext cx="2764172" cy="2073129"/>
          </a:xfrm>
          <a:prstGeom prst="rect">
            <a:avLst/>
          </a:prstGeom>
        </p:spPr>
      </p:pic>
    </p:spTree>
    <p:extLst>
      <p:ext uri="{BB962C8B-B14F-4D97-AF65-F5344CB8AC3E}">
        <p14:creationId xmlns:p14="http://schemas.microsoft.com/office/powerpoint/2010/main" val="1873160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87" y="29691"/>
            <a:ext cx="8229600" cy="571500"/>
          </a:xfrm>
        </p:spPr>
        <p:txBody>
          <a:bodyPr/>
          <a:lstStyle/>
          <a:p>
            <a:pPr algn="r"/>
            <a:r>
              <a:rPr lang="en-US" dirty="0" smtClean="0">
                <a:solidFill>
                  <a:schemeClr val="bg1"/>
                </a:solidFill>
              </a:rPr>
              <a:t>Ecological </a:t>
            </a:r>
            <a:r>
              <a:rPr lang="en-US" b="0" dirty="0" smtClean="0">
                <a:solidFill>
                  <a:schemeClr val="accent5"/>
                </a:solidFill>
                <a:effectLst>
                  <a:outerShdw blurRad="38100" dist="38100" dir="2700000" algn="tl">
                    <a:srgbClr val="000000">
                      <a:alpha val="43137"/>
                    </a:srgbClr>
                  </a:outerShdw>
                </a:effectLst>
              </a:rPr>
              <a:t>Metadata</a:t>
            </a:r>
            <a:r>
              <a:rPr lang="en-US" dirty="0" smtClean="0">
                <a:solidFill>
                  <a:schemeClr val="bg1"/>
                </a:solidFill>
              </a:rPr>
              <a:t> Language (EML)</a:t>
            </a:r>
            <a:endParaRPr lang="en-US" dirty="0">
              <a:solidFill>
                <a:schemeClr val="bg1"/>
              </a:solidFill>
            </a:endParaRPr>
          </a:p>
        </p:txBody>
      </p:sp>
      <p:sp>
        <p:nvSpPr>
          <p:cNvPr id="3" name="Content Placeholder 2"/>
          <p:cNvSpPr>
            <a:spLocks noGrp="1"/>
          </p:cNvSpPr>
          <p:nvPr>
            <p:ph idx="1"/>
          </p:nvPr>
        </p:nvSpPr>
        <p:spPr>
          <a:xfrm>
            <a:off x="457200" y="1031444"/>
            <a:ext cx="8229600" cy="5378396"/>
          </a:xfrm>
        </p:spPr>
        <p:txBody>
          <a:bodyPr/>
          <a:lstStyle/>
          <a:p>
            <a:pPr marL="0" indent="0">
              <a:buNone/>
            </a:pPr>
            <a:r>
              <a:rPr lang="en-US" sz="1600" b="1" dirty="0"/>
              <a:t>Basic </a:t>
            </a:r>
            <a:r>
              <a:rPr lang="en-US" sz="1600" b="1" dirty="0" smtClean="0"/>
              <a:t>Metadata</a:t>
            </a:r>
            <a:r>
              <a:rPr lang="en-US" sz="1800" b="1" dirty="0" smtClean="0"/>
              <a:t>	</a:t>
            </a:r>
            <a:r>
              <a:rPr lang="en-US" sz="1000" b="1" dirty="0" smtClean="0"/>
              <a:t>	</a:t>
            </a:r>
            <a:r>
              <a:rPr lang="en-US" sz="1000" dirty="0" smtClean="0"/>
              <a:t>Title </a:t>
            </a:r>
            <a:r>
              <a:rPr lang="en-US" sz="1000" dirty="0"/>
              <a:t>|| Description || Metadata Language || Resource Language || Type || Subtype</a:t>
            </a:r>
          </a:p>
          <a:p>
            <a:pPr marL="0" indent="0">
              <a:buNone/>
            </a:pPr>
            <a:r>
              <a:rPr lang="en-US" sz="1600" b="1" dirty="0"/>
              <a:t>Resource </a:t>
            </a:r>
            <a:r>
              <a:rPr lang="en-US" sz="1600" b="1" dirty="0" smtClean="0"/>
              <a:t>Contact</a:t>
            </a:r>
            <a:r>
              <a:rPr lang="en-US" sz="1000" dirty="0"/>
              <a:t>	</a:t>
            </a:r>
            <a:r>
              <a:rPr lang="en-US" sz="1000" dirty="0" smtClean="0"/>
              <a:t>	</a:t>
            </a:r>
            <a:r>
              <a:rPr lang="en-US" sz="900" dirty="0" smtClean="0"/>
              <a:t>First </a:t>
            </a:r>
            <a:r>
              <a:rPr lang="en-US" sz="900" dirty="0"/>
              <a:t>Name Last Name Position Organization Address City State Country Postal Code Phone Email Home Page</a:t>
            </a:r>
          </a:p>
          <a:p>
            <a:pPr marL="0" lvl="0" indent="0">
              <a:buNone/>
            </a:pPr>
            <a:r>
              <a:rPr lang="en-US" sz="1600" b="1" dirty="0" smtClean="0"/>
              <a:t>Resource Creator</a:t>
            </a:r>
            <a:r>
              <a:rPr lang="en-US" sz="1000" dirty="0" smtClean="0"/>
              <a:t>		</a:t>
            </a:r>
            <a:r>
              <a:rPr lang="en-US" sz="900" dirty="0">
                <a:solidFill>
                  <a:prstClr val="black"/>
                </a:solidFill>
              </a:rPr>
              <a:t>First Name Last Name Position Organization Address City State Country Postal Code Phone Email Home Page</a:t>
            </a:r>
          </a:p>
          <a:p>
            <a:pPr marL="0" lvl="0" indent="0">
              <a:buNone/>
            </a:pPr>
            <a:r>
              <a:rPr lang="en-US" sz="1600" b="1" dirty="0" smtClean="0"/>
              <a:t>Metadata Provider</a:t>
            </a:r>
            <a:r>
              <a:rPr lang="en-US" sz="1000" dirty="0" smtClean="0"/>
              <a:t>		</a:t>
            </a:r>
            <a:r>
              <a:rPr lang="en-US" sz="900" dirty="0" smtClean="0">
                <a:solidFill>
                  <a:prstClr val="black"/>
                </a:solidFill>
              </a:rPr>
              <a:t>First </a:t>
            </a:r>
            <a:r>
              <a:rPr lang="en-US" sz="900" dirty="0">
                <a:solidFill>
                  <a:prstClr val="black"/>
                </a:solidFill>
              </a:rPr>
              <a:t>Name Last Name Position Organization Address City State Country Postal Code Phone Email Home Page</a:t>
            </a:r>
          </a:p>
          <a:p>
            <a:pPr marL="0" indent="0">
              <a:buNone/>
            </a:pPr>
            <a:r>
              <a:rPr lang="en-US" sz="1600" b="1" dirty="0" smtClean="0"/>
              <a:t>Geographic Coverage</a:t>
            </a:r>
            <a:r>
              <a:rPr lang="en-US" sz="1000" b="1" dirty="0"/>
              <a:t>	</a:t>
            </a:r>
            <a:r>
              <a:rPr lang="en-US" sz="1000" dirty="0"/>
              <a:t>Global coverage (true or false) || West || East || South || North || Description</a:t>
            </a:r>
          </a:p>
          <a:p>
            <a:pPr marL="0" indent="0">
              <a:buNone/>
            </a:pPr>
            <a:r>
              <a:rPr lang="en-US" sz="1600" b="1" dirty="0"/>
              <a:t>Taxonomic </a:t>
            </a:r>
            <a:r>
              <a:rPr lang="en-US" sz="1600" b="1" dirty="0" smtClean="0"/>
              <a:t>Coverage</a:t>
            </a:r>
            <a:r>
              <a:rPr lang="en-US" sz="1000" dirty="0"/>
              <a:t>	Description || Taxa (Scientific Name, Common Name, Rank || </a:t>
            </a:r>
          </a:p>
          <a:p>
            <a:pPr marL="0" indent="0">
              <a:buNone/>
            </a:pPr>
            <a:r>
              <a:rPr lang="en-US" sz="1600" b="1" dirty="0"/>
              <a:t>Temporal </a:t>
            </a:r>
            <a:r>
              <a:rPr lang="en-US" sz="1600" b="1" dirty="0" smtClean="0"/>
              <a:t>Coverage</a:t>
            </a:r>
            <a:r>
              <a:rPr lang="en-US" sz="1000" dirty="0"/>
              <a:t>	</a:t>
            </a:r>
            <a:r>
              <a:rPr lang="en-US" sz="1000" dirty="0" smtClean="0"/>
              <a:t>	Temporal </a:t>
            </a:r>
            <a:r>
              <a:rPr lang="en-US" sz="1000" dirty="0"/>
              <a:t>Coverage Type || Start Date || End Date</a:t>
            </a:r>
          </a:p>
          <a:p>
            <a:pPr marL="0" indent="0">
              <a:buNone/>
            </a:pPr>
            <a:r>
              <a:rPr lang="en-US" sz="1600" b="1" dirty="0" smtClean="0"/>
              <a:t>Keywords			biodiversity informatics, data standards, collecting, apps,</a:t>
            </a:r>
            <a:endParaRPr lang="en-US" sz="1600" dirty="0"/>
          </a:p>
          <a:p>
            <a:pPr marL="0" lvl="0" indent="0">
              <a:buNone/>
            </a:pPr>
            <a:r>
              <a:rPr lang="en-US" sz="1600" b="1" dirty="0" smtClean="0"/>
              <a:t>Associated Parties</a:t>
            </a:r>
            <a:r>
              <a:rPr lang="en-US" sz="1600" dirty="0" smtClean="0"/>
              <a:t> </a:t>
            </a:r>
            <a:r>
              <a:rPr lang="en-US" sz="1000" dirty="0" smtClean="0"/>
              <a:t>		</a:t>
            </a:r>
            <a:r>
              <a:rPr lang="en-US" sz="900" dirty="0" smtClean="0">
                <a:solidFill>
                  <a:prstClr val="black"/>
                </a:solidFill>
              </a:rPr>
              <a:t>First </a:t>
            </a:r>
            <a:r>
              <a:rPr lang="en-US" sz="900" dirty="0">
                <a:solidFill>
                  <a:prstClr val="black"/>
                </a:solidFill>
              </a:rPr>
              <a:t>Name Last Name Position Organization Address City State Country Postal Code Phone Email Home Page</a:t>
            </a:r>
          </a:p>
          <a:p>
            <a:pPr marL="0" indent="0">
              <a:buNone/>
            </a:pPr>
            <a:r>
              <a:rPr lang="en-US" sz="1600" b="1" dirty="0" smtClean="0"/>
              <a:t>Project Data</a:t>
            </a:r>
            <a:r>
              <a:rPr lang="en-US" sz="1000" dirty="0"/>
              <a:t>	</a:t>
            </a:r>
            <a:r>
              <a:rPr lang="en-US" sz="1000" dirty="0" smtClean="0"/>
              <a:t>		</a:t>
            </a:r>
            <a:r>
              <a:rPr lang="en-US" sz="800" dirty="0" smtClean="0"/>
              <a:t>Title </a:t>
            </a:r>
            <a:r>
              <a:rPr lang="en-US" sz="800" dirty="0"/>
              <a:t>|| Personnel First Name || Personnel Last Name || Personnel Role || Funding || Study Area Description || Design Description</a:t>
            </a:r>
          </a:p>
          <a:p>
            <a:pPr marL="0" indent="0">
              <a:buNone/>
            </a:pPr>
            <a:r>
              <a:rPr lang="en-US" sz="1600" b="1" dirty="0"/>
              <a:t>Sampling Methods </a:t>
            </a:r>
            <a:r>
              <a:rPr lang="en-US" sz="1000" dirty="0"/>
              <a:t>	</a:t>
            </a:r>
            <a:r>
              <a:rPr lang="en-US" sz="1000" dirty="0" smtClean="0"/>
              <a:t>	Study </a:t>
            </a:r>
            <a:r>
              <a:rPr lang="en-US" sz="1000" dirty="0"/>
              <a:t>Extent || Sampling Description || Quality Control || Step Description</a:t>
            </a:r>
          </a:p>
          <a:p>
            <a:pPr marL="0" indent="0">
              <a:buNone/>
            </a:pPr>
            <a:r>
              <a:rPr lang="en-US" sz="1600" b="1" dirty="0"/>
              <a:t>Citations </a:t>
            </a:r>
            <a:r>
              <a:rPr lang="en-US" sz="1000" b="1" dirty="0" smtClean="0"/>
              <a:t>	</a:t>
            </a:r>
            <a:r>
              <a:rPr lang="en-US" sz="1000" dirty="0"/>
              <a:t>	</a:t>
            </a:r>
            <a:r>
              <a:rPr lang="en-US" sz="1000" dirty="0" smtClean="0"/>
              <a:t>		Citation </a:t>
            </a:r>
            <a:r>
              <a:rPr lang="en-US" sz="1000" dirty="0"/>
              <a:t>Identifier || Resource Citation || Bibliography</a:t>
            </a:r>
          </a:p>
          <a:p>
            <a:pPr marL="0" indent="0">
              <a:buNone/>
            </a:pPr>
            <a:r>
              <a:rPr lang="en-US" sz="1600" b="1" dirty="0"/>
              <a:t>Collection </a:t>
            </a:r>
            <a:r>
              <a:rPr lang="en-US" sz="1600" b="1" dirty="0" smtClean="0"/>
              <a:t>Data</a:t>
            </a:r>
            <a:r>
              <a:rPr lang="en-US" sz="1800" dirty="0"/>
              <a:t>	</a:t>
            </a:r>
            <a:r>
              <a:rPr lang="en-US" sz="1800" dirty="0" smtClean="0"/>
              <a:t>	</a:t>
            </a:r>
            <a:r>
              <a:rPr lang="en-US" sz="1000" dirty="0" smtClean="0"/>
              <a:t>Collection </a:t>
            </a:r>
            <a:r>
              <a:rPr lang="en-US" sz="1000" dirty="0"/>
              <a:t>Name || Collection Identifier || Parent Collection Identifier || Specimen preservation method</a:t>
            </a:r>
          </a:p>
          <a:p>
            <a:pPr marL="0" lvl="1" indent="0">
              <a:buNone/>
            </a:pPr>
            <a:r>
              <a:rPr lang="en-US" sz="1000" dirty="0"/>
              <a:t>	</a:t>
            </a:r>
            <a:r>
              <a:rPr lang="en-US" sz="1600" b="1" dirty="0"/>
              <a:t>Curatorial Units </a:t>
            </a:r>
            <a:r>
              <a:rPr lang="en-US" sz="1000" b="1" dirty="0" smtClean="0"/>
              <a:t>	</a:t>
            </a:r>
            <a:r>
              <a:rPr lang="en-US" sz="1000" dirty="0" smtClean="0"/>
              <a:t>Method </a:t>
            </a:r>
            <a:r>
              <a:rPr lang="en-US" sz="1000" dirty="0"/>
              <a:t>type || Between || Unit </a:t>
            </a:r>
            <a:r>
              <a:rPr lang="en-US" sz="1000" dirty="0" smtClean="0"/>
              <a:t>Type (Ex. </a:t>
            </a:r>
            <a:r>
              <a:rPr lang="en-US" sz="1000" dirty="0"/>
              <a:t>units include skins, sheets, pins, boxes, </a:t>
            </a:r>
            <a:r>
              <a:rPr lang="en-US" sz="1000" dirty="0" smtClean="0"/>
              <a:t>jars)</a:t>
            </a:r>
          </a:p>
          <a:p>
            <a:pPr marL="0" lvl="1" indent="0">
              <a:buNone/>
            </a:pPr>
            <a:r>
              <a:rPr lang="en-US" sz="1000" dirty="0" smtClean="0"/>
              <a:t> </a:t>
            </a:r>
            <a:r>
              <a:rPr lang="en-US" sz="1600" b="1" dirty="0" smtClean="0"/>
              <a:t>External </a:t>
            </a:r>
            <a:r>
              <a:rPr lang="en-US" sz="1600" b="1" dirty="0"/>
              <a:t>links </a:t>
            </a:r>
            <a:r>
              <a:rPr lang="en-US" sz="1600" b="1" dirty="0" smtClean="0"/>
              <a:t>`</a:t>
            </a:r>
            <a:r>
              <a:rPr lang="en-US" sz="1000" dirty="0" smtClean="0"/>
              <a:t>		Resource Homepage</a:t>
            </a:r>
          </a:p>
          <a:p>
            <a:pPr marL="0" indent="0">
              <a:buNone/>
            </a:pPr>
            <a:r>
              <a:rPr lang="en-US" sz="1600" b="1" dirty="0" smtClean="0"/>
              <a:t>Additional Metadata</a:t>
            </a:r>
            <a:r>
              <a:rPr lang="en-US" sz="1000" dirty="0" smtClean="0"/>
              <a:t>	Hierarchy level || Date Published || Resource logo URL || Purpose || IP Rights || Additional Information </a:t>
            </a:r>
          </a:p>
          <a:p>
            <a:pPr marL="0" indent="0">
              <a:buNone/>
            </a:pPr>
            <a:r>
              <a:rPr lang="en-US" sz="1000" dirty="0"/>
              <a:t>	</a:t>
            </a:r>
            <a:r>
              <a:rPr lang="en-US" sz="1600" b="1" dirty="0"/>
              <a:t>Alternative </a:t>
            </a:r>
            <a:r>
              <a:rPr lang="en-US" sz="1600" b="1" dirty="0" smtClean="0"/>
              <a:t>Identifiers</a:t>
            </a:r>
            <a:endParaRPr lang="en-US" sz="1600" dirty="0"/>
          </a:p>
        </p:txBody>
      </p:sp>
    </p:spTree>
    <p:extLst>
      <p:ext uri="{BB962C8B-B14F-4D97-AF65-F5344CB8AC3E}">
        <p14:creationId xmlns:p14="http://schemas.microsoft.com/office/powerpoint/2010/main" val="419977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a:stCxn id="24" idx="0"/>
            <a:endCxn id="20" idx="3"/>
          </p:cNvCxnSpPr>
          <p:nvPr/>
        </p:nvCxnSpPr>
        <p:spPr>
          <a:xfrm flipH="1" flipV="1">
            <a:off x="5101283" y="3178806"/>
            <a:ext cx="1078327" cy="181729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Using the IPT software</a:t>
            </a:r>
            <a:br>
              <a:rPr lang="en-US"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Inside the </a:t>
            </a:r>
            <a:r>
              <a:rPr lang="en-US" sz="2000" b="0" dirty="0" smtClean="0">
                <a:solidFill>
                  <a:schemeClr val="accent6"/>
                </a:solidFill>
                <a:effectLst>
                  <a:outerShdw blurRad="38100" dist="38100" dir="2700000" algn="tl">
                    <a:srgbClr val="000000">
                      <a:alpha val="43137"/>
                    </a:srgbClr>
                  </a:outerShdw>
                </a:effectLst>
              </a:rPr>
              <a:t>DwC-A </a:t>
            </a:r>
            <a:r>
              <a:rPr lang="en-US" sz="2000" b="0" dirty="0" smtClean="0">
                <a:effectLst>
                  <a:outerShdw blurRad="38100" dist="38100" dir="2700000" algn="tl">
                    <a:srgbClr val="000000">
                      <a:alpha val="43137"/>
                    </a:srgbClr>
                  </a:outerShdw>
                </a:effectLst>
              </a:rPr>
              <a:t>you are creating…</a:t>
            </a:r>
            <a:endParaRPr lang="en-US" sz="2000" b="0" dirty="0">
              <a:effectLst>
                <a:outerShdw blurRad="38100" dist="38100" dir="2700000" algn="tl">
                  <a:srgbClr val="000000">
                    <a:alpha val="43137"/>
                  </a:srgbClr>
                </a:outerShdw>
              </a:effectLst>
            </a:endParaRPr>
          </a:p>
        </p:txBody>
      </p:sp>
      <p:grpSp>
        <p:nvGrpSpPr>
          <p:cNvPr id="8" name="Group 7"/>
          <p:cNvGrpSpPr/>
          <p:nvPr/>
        </p:nvGrpSpPr>
        <p:grpSpPr>
          <a:xfrm>
            <a:off x="5820103" y="1322801"/>
            <a:ext cx="970514" cy="1071077"/>
            <a:chOff x="1108124" y="3564797"/>
            <a:chExt cx="658764" cy="727024"/>
          </a:xfrm>
        </p:grpSpPr>
        <p:sp>
          <p:nvSpPr>
            <p:cNvPr id="6" name="Rectangle 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195837" y="2626704"/>
            <a:ext cx="970514" cy="1071077"/>
            <a:chOff x="1108124" y="3564797"/>
            <a:chExt cx="658764" cy="727024"/>
          </a:xfrm>
        </p:grpSpPr>
        <p:sp>
          <p:nvSpPr>
            <p:cNvPr id="20" name="Rectangle 19"/>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112613" y="3729210"/>
            <a:ext cx="2434894" cy="369332"/>
          </a:xfrm>
          <a:prstGeom prst="rect">
            <a:avLst/>
          </a:prstGeom>
          <a:noFill/>
        </p:spPr>
        <p:txBody>
          <a:bodyPr wrap="square" rtlCol="0">
            <a:spAutoFit/>
          </a:bodyPr>
          <a:lstStyle/>
          <a:p>
            <a:r>
              <a:rPr lang="en-US" sz="1800" dirty="0" smtClean="0"/>
              <a:t>sampleoccurrence.txt</a:t>
            </a:r>
            <a:endParaRPr lang="en-US" sz="1800" dirty="0"/>
          </a:p>
        </p:txBody>
      </p:sp>
      <p:grpSp>
        <p:nvGrpSpPr>
          <p:cNvPr id="27" name="Group 26"/>
          <p:cNvGrpSpPr/>
          <p:nvPr/>
        </p:nvGrpSpPr>
        <p:grpSpPr>
          <a:xfrm>
            <a:off x="457200" y="2598629"/>
            <a:ext cx="1222524" cy="1499262"/>
            <a:chOff x="1076177" y="2593577"/>
            <a:chExt cx="1222524" cy="1499262"/>
          </a:xfrm>
        </p:grpSpPr>
        <p:grpSp>
          <p:nvGrpSpPr>
            <p:cNvPr id="15" name="Group 14"/>
            <p:cNvGrpSpPr/>
            <p:nvPr/>
          </p:nvGrpSpPr>
          <p:grpSpPr>
            <a:xfrm>
              <a:off x="1216357" y="2593577"/>
              <a:ext cx="970514" cy="1071077"/>
              <a:chOff x="1108124" y="3564797"/>
              <a:chExt cx="658764" cy="727024"/>
            </a:xfrm>
          </p:grpSpPr>
          <p:sp>
            <p:nvSpPr>
              <p:cNvPr id="16" name="Rectangle 1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1076177" y="3692729"/>
              <a:ext cx="1222524" cy="400110"/>
            </a:xfrm>
            <a:prstGeom prst="rect">
              <a:avLst/>
            </a:prstGeom>
            <a:noFill/>
          </p:spPr>
          <p:txBody>
            <a:bodyPr wrap="square" rtlCol="0">
              <a:spAutoFit/>
            </a:bodyPr>
            <a:lstStyle/>
            <a:p>
              <a:r>
                <a:rPr lang="en-US" sz="2000" dirty="0" smtClean="0"/>
                <a:t>meta.xml</a:t>
              </a:r>
              <a:endParaRPr lang="en-US" sz="2000" dirty="0"/>
            </a:p>
          </p:txBody>
        </p:sp>
        <p:sp>
          <p:nvSpPr>
            <p:cNvPr id="31" name="TextBox 30"/>
            <p:cNvSpPr txBox="1"/>
            <p:nvPr/>
          </p:nvSpPr>
          <p:spPr>
            <a:xfrm>
              <a:off x="1305468" y="2933967"/>
              <a:ext cx="727223" cy="400110"/>
            </a:xfrm>
            <a:prstGeom prst="rect">
              <a:avLst/>
            </a:prstGeom>
            <a:noFill/>
          </p:spPr>
          <p:txBody>
            <a:bodyPr wrap="square" rtlCol="0">
              <a:spAutoFit/>
            </a:bodyPr>
            <a:lstStyle/>
            <a:p>
              <a:r>
                <a:rPr lang="en-US" sz="2000" dirty="0" smtClean="0"/>
                <a:t>XML</a:t>
              </a:r>
              <a:endParaRPr lang="en-US" sz="2000" dirty="0"/>
            </a:p>
          </p:txBody>
        </p:sp>
      </p:grpSp>
      <p:pic>
        <p:nvPicPr>
          <p:cNvPr id="35" name="Picture 12" descr="Morphbank biodiversity NSF FSU Florida State University Bioimages  Reflected light, macrophotography Live Whole plant General view Unspecified Unspecified Darel Hess Unspecified    Tennessee Wilson Cedar Forest Road, west of W. Richmond Shop Rd None given Plantae Tracheobionta Magnoliophyta Magnoliopsida Asteridae Asterales Asteraceae Helianthus Helianthus mollisashy sunflow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680" y="1781939"/>
            <a:ext cx="409452" cy="6162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6" descr="Morphbank biodiversity NSF FSU Florida State University Bioimage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54233" y="1746894"/>
            <a:ext cx="775523" cy="517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36" descr="Morphbank biodiversity NSF FSU Florida State University Bioimages Jennifer Elli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5986" y="1776094"/>
            <a:ext cx="408476" cy="6127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5" name="Straight Arrow Connector 44"/>
          <p:cNvCxnSpPr>
            <a:stCxn id="16" idx="3"/>
            <a:endCxn id="6" idx="1"/>
          </p:cNvCxnSpPr>
          <p:nvPr/>
        </p:nvCxnSpPr>
        <p:spPr>
          <a:xfrm flipV="1">
            <a:off x="1502826" y="1874903"/>
            <a:ext cx="4317277" cy="1275828"/>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a:stCxn id="16" idx="3"/>
            <a:endCxn id="20" idx="1"/>
          </p:cNvCxnSpPr>
          <p:nvPr/>
        </p:nvCxnSpPr>
        <p:spPr>
          <a:xfrm>
            <a:off x="1502826" y="3150731"/>
            <a:ext cx="2693011" cy="28075"/>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a:stCxn id="16" idx="3"/>
            <a:endCxn id="24" idx="1"/>
          </p:cNvCxnSpPr>
          <p:nvPr/>
        </p:nvCxnSpPr>
        <p:spPr>
          <a:xfrm>
            <a:off x="1502826" y="3150731"/>
            <a:ext cx="4224061" cy="236434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a:stCxn id="6" idx="2"/>
            <a:endCxn id="21" idx="4"/>
          </p:cNvCxnSpPr>
          <p:nvPr/>
        </p:nvCxnSpPr>
        <p:spPr>
          <a:xfrm flipH="1">
            <a:off x="5101283" y="2393878"/>
            <a:ext cx="1171543" cy="502051"/>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5698568" y="721194"/>
            <a:ext cx="2453138" cy="369332"/>
          </a:xfrm>
          <a:prstGeom prst="rect">
            <a:avLst/>
          </a:prstGeom>
          <a:noFill/>
        </p:spPr>
        <p:txBody>
          <a:bodyPr wrap="square" rtlCol="0">
            <a:spAutoFit/>
          </a:bodyPr>
          <a:lstStyle/>
          <a:p>
            <a:r>
              <a:rPr lang="en-US" sz="1800" dirty="0" smtClean="0"/>
              <a:t>samplemultimedia.txt</a:t>
            </a:r>
            <a:endParaRPr lang="en-US" sz="1800" dirty="0"/>
          </a:p>
        </p:txBody>
      </p:sp>
      <p:sp>
        <p:nvSpPr>
          <p:cNvPr id="72" name="TextBox 71"/>
          <p:cNvSpPr txBox="1"/>
          <p:nvPr/>
        </p:nvSpPr>
        <p:spPr>
          <a:xfrm>
            <a:off x="4107989" y="3991573"/>
            <a:ext cx="825974" cy="369332"/>
          </a:xfrm>
          <a:prstGeom prst="rect">
            <a:avLst/>
          </a:prstGeom>
          <a:noFill/>
        </p:spPr>
        <p:txBody>
          <a:bodyPr wrap="square" rtlCol="0">
            <a:spAutoFit/>
          </a:bodyPr>
          <a:lstStyle/>
          <a:p>
            <a:r>
              <a:rPr lang="en-US" sz="1800" dirty="0" smtClean="0"/>
              <a:t>(core)</a:t>
            </a:r>
            <a:endParaRPr lang="en-US" sz="1800" dirty="0"/>
          </a:p>
        </p:txBody>
      </p:sp>
      <p:grpSp>
        <p:nvGrpSpPr>
          <p:cNvPr id="1038" name="Group 1037"/>
          <p:cNvGrpSpPr/>
          <p:nvPr/>
        </p:nvGrpSpPr>
        <p:grpSpPr>
          <a:xfrm>
            <a:off x="5611975" y="4962972"/>
            <a:ext cx="2887399" cy="1667531"/>
            <a:chOff x="5497063" y="4650008"/>
            <a:chExt cx="2887399" cy="1667531"/>
          </a:xfrm>
        </p:grpSpPr>
        <p:grpSp>
          <p:nvGrpSpPr>
            <p:cNvPr id="23" name="Group 22"/>
            <p:cNvGrpSpPr/>
            <p:nvPr/>
          </p:nvGrpSpPr>
          <p:grpSpPr>
            <a:xfrm>
              <a:off x="5611975" y="4650008"/>
              <a:ext cx="970514" cy="1071077"/>
              <a:chOff x="1108124" y="3564797"/>
              <a:chExt cx="658764" cy="727024"/>
            </a:xfrm>
          </p:grpSpPr>
          <p:sp>
            <p:nvSpPr>
              <p:cNvPr id="24" name="Rectangle 2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497063" y="5717851"/>
              <a:ext cx="2887399" cy="369332"/>
            </a:xfrm>
            <a:prstGeom prst="rect">
              <a:avLst/>
            </a:prstGeom>
            <a:noFill/>
          </p:spPr>
          <p:txBody>
            <a:bodyPr wrap="square" rtlCol="0">
              <a:spAutoFit/>
            </a:bodyPr>
            <a:lstStyle/>
            <a:p>
              <a:r>
                <a:rPr lang="en-US" sz="1800" dirty="0" smtClean="0"/>
                <a:t>sampledeterminations.txt</a:t>
              </a:r>
              <a:endParaRPr lang="en-US" sz="1800" dirty="0"/>
            </a:p>
          </p:txBody>
        </p:sp>
        <p:sp>
          <p:nvSpPr>
            <p:cNvPr id="32" name="Rounded Rectangle 31"/>
            <p:cNvSpPr/>
            <p:nvPr/>
          </p:nvSpPr>
          <p:spPr>
            <a:xfrm>
              <a:off x="6790617" y="5472330"/>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n</a:t>
              </a:r>
              <a:endParaRPr lang="en-US" sz="1200" dirty="0">
                <a:solidFill>
                  <a:schemeClr val="accent6"/>
                </a:solidFill>
              </a:endParaRPr>
            </a:p>
          </p:txBody>
        </p:sp>
        <p:sp>
          <p:nvSpPr>
            <p:cNvPr id="33" name="Rounded Rectangle 32"/>
            <p:cNvSpPr/>
            <p:nvPr/>
          </p:nvSpPr>
          <p:spPr>
            <a:xfrm>
              <a:off x="6790618" y="4770278"/>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1</a:t>
              </a:r>
              <a:endParaRPr lang="en-US" sz="1200" dirty="0">
                <a:solidFill>
                  <a:schemeClr val="accent6"/>
                </a:solidFill>
              </a:endParaRPr>
            </a:p>
          </p:txBody>
        </p:sp>
        <p:sp>
          <p:nvSpPr>
            <p:cNvPr id="34" name="Rounded Rectangle 33"/>
            <p:cNvSpPr/>
            <p:nvPr/>
          </p:nvSpPr>
          <p:spPr>
            <a:xfrm>
              <a:off x="6790618" y="5121304"/>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2</a:t>
              </a:r>
              <a:endParaRPr lang="en-US" sz="1200" dirty="0">
                <a:solidFill>
                  <a:schemeClr val="accent6"/>
                </a:solidFill>
              </a:endParaRPr>
            </a:p>
          </p:txBody>
        </p:sp>
        <p:sp>
          <p:nvSpPr>
            <p:cNvPr id="73" name="TextBox 72"/>
            <p:cNvSpPr txBox="1"/>
            <p:nvPr/>
          </p:nvSpPr>
          <p:spPr>
            <a:xfrm>
              <a:off x="5497063" y="5948207"/>
              <a:ext cx="1418087" cy="369332"/>
            </a:xfrm>
            <a:prstGeom prst="rect">
              <a:avLst/>
            </a:prstGeom>
            <a:noFill/>
          </p:spPr>
          <p:txBody>
            <a:bodyPr wrap="square" rtlCol="0">
              <a:spAutoFit/>
            </a:bodyPr>
            <a:lstStyle/>
            <a:p>
              <a:r>
                <a:rPr lang="en-US" sz="1800" dirty="0" smtClean="0"/>
                <a:t>(extension)</a:t>
              </a:r>
              <a:endParaRPr lang="en-US" sz="1800" dirty="0"/>
            </a:p>
          </p:txBody>
        </p:sp>
      </p:grpSp>
      <p:sp>
        <p:nvSpPr>
          <p:cNvPr id="74" name="TextBox 73"/>
          <p:cNvSpPr txBox="1"/>
          <p:nvPr/>
        </p:nvSpPr>
        <p:spPr>
          <a:xfrm>
            <a:off x="5691945" y="958086"/>
            <a:ext cx="1418087" cy="369332"/>
          </a:xfrm>
          <a:prstGeom prst="rect">
            <a:avLst/>
          </a:prstGeom>
          <a:noFill/>
        </p:spPr>
        <p:txBody>
          <a:bodyPr wrap="square" rtlCol="0">
            <a:spAutoFit/>
          </a:bodyPr>
          <a:lstStyle/>
          <a:p>
            <a:r>
              <a:rPr lang="en-US" sz="1800" dirty="0" smtClean="0"/>
              <a:t>(extension)</a:t>
            </a:r>
            <a:endParaRPr lang="en-US" sz="1800" dirty="0"/>
          </a:p>
        </p:txBody>
      </p:sp>
      <p:sp>
        <p:nvSpPr>
          <p:cNvPr id="80" name="TextBox 79"/>
          <p:cNvSpPr txBox="1"/>
          <p:nvPr/>
        </p:nvSpPr>
        <p:spPr>
          <a:xfrm rot="1830578">
            <a:off x="2284012" y="3656013"/>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1" name="TextBox 80"/>
          <p:cNvSpPr txBox="1"/>
          <p:nvPr/>
        </p:nvSpPr>
        <p:spPr>
          <a:xfrm>
            <a:off x="2292238" y="2981454"/>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2" name="TextBox 81"/>
          <p:cNvSpPr txBox="1"/>
          <p:nvPr/>
        </p:nvSpPr>
        <p:spPr>
          <a:xfrm rot="20559514">
            <a:off x="2306113" y="2535781"/>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pic>
        <p:nvPicPr>
          <p:cNvPr id="1037" name="Picture 1036"/>
          <p:cNvPicPr>
            <a:picLocks noChangeAspect="1"/>
          </p:cNvPicPr>
          <p:nvPr/>
        </p:nvPicPr>
        <p:blipFill rotWithShape="1">
          <a:blip r:embed="rId6"/>
          <a:srcRect r="59764"/>
          <a:stretch/>
        </p:blipFill>
        <p:spPr>
          <a:xfrm>
            <a:off x="4230407" y="3128929"/>
            <a:ext cx="851917" cy="540777"/>
          </a:xfrm>
          <a:prstGeom prst="rect">
            <a:avLst/>
          </a:prstGeom>
        </p:spPr>
      </p:pic>
      <p:sp>
        <p:nvSpPr>
          <p:cNvPr id="87" name="TextBox 86"/>
          <p:cNvSpPr txBox="1"/>
          <p:nvPr/>
        </p:nvSpPr>
        <p:spPr>
          <a:xfrm rot="3563902">
            <a:off x="5625739" y="4425628"/>
            <a:ext cx="621326" cy="246221"/>
          </a:xfrm>
          <a:prstGeom prst="rect">
            <a:avLst/>
          </a:prstGeom>
          <a:solidFill>
            <a:schemeClr val="bg1"/>
          </a:solidFill>
        </p:spPr>
        <p:txBody>
          <a:bodyPr wrap="square" rtlCol="0">
            <a:spAutoFit/>
          </a:bodyPr>
          <a:lstStyle/>
          <a:p>
            <a:r>
              <a:rPr lang="en-US" sz="1000" dirty="0" smtClean="0"/>
              <a:t>extends</a:t>
            </a:r>
            <a:endParaRPr lang="en-US" sz="1000" dirty="0"/>
          </a:p>
        </p:txBody>
      </p:sp>
      <p:sp>
        <p:nvSpPr>
          <p:cNvPr id="88" name="TextBox 87"/>
          <p:cNvSpPr txBox="1"/>
          <p:nvPr/>
        </p:nvSpPr>
        <p:spPr>
          <a:xfrm rot="20199429">
            <a:off x="5285959" y="2545767"/>
            <a:ext cx="591790" cy="246221"/>
          </a:xfrm>
          <a:prstGeom prst="rect">
            <a:avLst/>
          </a:prstGeom>
          <a:solidFill>
            <a:schemeClr val="bg1"/>
          </a:solidFill>
        </p:spPr>
        <p:txBody>
          <a:bodyPr wrap="square" rtlCol="0">
            <a:spAutoFit/>
          </a:bodyPr>
          <a:lstStyle/>
          <a:p>
            <a:r>
              <a:rPr lang="en-US" sz="1000" dirty="0" smtClean="0"/>
              <a:t>extends</a:t>
            </a:r>
            <a:endParaRPr lang="en-US" sz="1000" dirty="0"/>
          </a:p>
        </p:txBody>
      </p:sp>
      <p:grpSp>
        <p:nvGrpSpPr>
          <p:cNvPr id="90" name="Group 89"/>
          <p:cNvGrpSpPr/>
          <p:nvPr/>
        </p:nvGrpSpPr>
        <p:grpSpPr>
          <a:xfrm>
            <a:off x="482044" y="4506712"/>
            <a:ext cx="1222524" cy="1499262"/>
            <a:chOff x="1076177" y="2593577"/>
            <a:chExt cx="1222524" cy="1499262"/>
          </a:xfrm>
        </p:grpSpPr>
        <p:grpSp>
          <p:nvGrpSpPr>
            <p:cNvPr id="91" name="Group 90"/>
            <p:cNvGrpSpPr/>
            <p:nvPr/>
          </p:nvGrpSpPr>
          <p:grpSpPr>
            <a:xfrm>
              <a:off x="1216357" y="2593577"/>
              <a:ext cx="970514" cy="1071077"/>
              <a:chOff x="1108124" y="3564797"/>
              <a:chExt cx="658764" cy="727024"/>
            </a:xfrm>
          </p:grpSpPr>
          <p:sp>
            <p:nvSpPr>
              <p:cNvPr id="94" name="Rectangle 9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ight Triangle 9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TextBox 91"/>
            <p:cNvSpPr txBox="1"/>
            <p:nvPr/>
          </p:nvSpPr>
          <p:spPr>
            <a:xfrm>
              <a:off x="1076177" y="3692729"/>
              <a:ext cx="1222524" cy="400110"/>
            </a:xfrm>
            <a:prstGeom prst="rect">
              <a:avLst/>
            </a:prstGeom>
            <a:noFill/>
          </p:spPr>
          <p:txBody>
            <a:bodyPr wrap="square" rtlCol="0">
              <a:spAutoFit/>
            </a:bodyPr>
            <a:lstStyle/>
            <a:p>
              <a:r>
                <a:rPr lang="en-US" sz="2000" dirty="0" smtClean="0"/>
                <a:t>eml.xml</a:t>
              </a:r>
              <a:endParaRPr lang="en-US" sz="2000" dirty="0"/>
            </a:p>
          </p:txBody>
        </p:sp>
        <p:sp>
          <p:nvSpPr>
            <p:cNvPr id="93" name="TextBox 92"/>
            <p:cNvSpPr txBox="1"/>
            <p:nvPr/>
          </p:nvSpPr>
          <p:spPr>
            <a:xfrm>
              <a:off x="1305468" y="2933967"/>
              <a:ext cx="727223" cy="707886"/>
            </a:xfrm>
            <a:prstGeom prst="rect">
              <a:avLst/>
            </a:prstGeom>
            <a:noFill/>
          </p:spPr>
          <p:txBody>
            <a:bodyPr wrap="square" rtlCol="0">
              <a:spAutoFit/>
            </a:bodyPr>
            <a:lstStyle/>
            <a:p>
              <a:r>
                <a:rPr lang="en-US" sz="2000" dirty="0" smtClean="0"/>
                <a:t>eml.XML</a:t>
              </a:r>
              <a:endParaRPr lang="en-US" sz="2000" dirty="0"/>
            </a:p>
          </p:txBody>
        </p:sp>
      </p:grpSp>
      <p:sp>
        <p:nvSpPr>
          <p:cNvPr id="97" name="TextBox 96"/>
          <p:cNvSpPr txBox="1"/>
          <p:nvPr/>
        </p:nvSpPr>
        <p:spPr>
          <a:xfrm>
            <a:off x="482043" y="5885580"/>
            <a:ext cx="3480357" cy="646331"/>
          </a:xfrm>
          <a:prstGeom prst="rect">
            <a:avLst/>
          </a:prstGeom>
          <a:noFill/>
        </p:spPr>
        <p:txBody>
          <a:bodyPr wrap="square" rtlCol="0">
            <a:spAutoFit/>
          </a:bodyPr>
          <a:lstStyle/>
          <a:p>
            <a:r>
              <a:rPr lang="en-US" sz="1800" dirty="0"/>
              <a:t>m</a:t>
            </a:r>
            <a:r>
              <a:rPr lang="en-US" sz="1800" dirty="0" smtClean="0"/>
              <a:t>etadata about the dataset, collection and contact information</a:t>
            </a:r>
            <a:endParaRPr lang="en-US" sz="1800" dirty="0"/>
          </a:p>
        </p:txBody>
      </p:sp>
      <p:pic>
        <p:nvPicPr>
          <p:cNvPr id="1039" name="Picture 1038"/>
          <p:cNvPicPr>
            <a:picLocks noChangeAspect="1"/>
          </p:cNvPicPr>
          <p:nvPr/>
        </p:nvPicPr>
        <p:blipFill>
          <a:blip r:embed="rId7"/>
          <a:stretch>
            <a:fillRect/>
          </a:stretch>
        </p:blipFill>
        <p:spPr>
          <a:xfrm>
            <a:off x="5820104" y="1740506"/>
            <a:ext cx="905446" cy="631707"/>
          </a:xfrm>
          <a:prstGeom prst="rect">
            <a:avLst/>
          </a:prstGeom>
        </p:spPr>
      </p:pic>
      <p:pic>
        <p:nvPicPr>
          <p:cNvPr id="1040" name="Picture 1039"/>
          <p:cNvPicPr>
            <a:picLocks noChangeAspect="1"/>
          </p:cNvPicPr>
          <p:nvPr/>
        </p:nvPicPr>
        <p:blipFill>
          <a:blip r:embed="rId8"/>
          <a:stretch>
            <a:fillRect/>
          </a:stretch>
        </p:blipFill>
        <p:spPr>
          <a:xfrm>
            <a:off x="5746725" y="5327862"/>
            <a:ext cx="876744" cy="660332"/>
          </a:xfrm>
          <a:prstGeom prst="rect">
            <a:avLst/>
          </a:prstGeom>
        </p:spPr>
      </p:pic>
      <p:grpSp>
        <p:nvGrpSpPr>
          <p:cNvPr id="1050" name="Group 1049"/>
          <p:cNvGrpSpPr/>
          <p:nvPr/>
        </p:nvGrpSpPr>
        <p:grpSpPr>
          <a:xfrm>
            <a:off x="6893776" y="2935648"/>
            <a:ext cx="1888507" cy="1647550"/>
            <a:chOff x="6822212" y="2705058"/>
            <a:chExt cx="1888507" cy="1647550"/>
          </a:xfrm>
        </p:grpSpPr>
        <p:grpSp>
          <p:nvGrpSpPr>
            <p:cNvPr id="1041" name="Group 1040"/>
            <p:cNvGrpSpPr/>
            <p:nvPr/>
          </p:nvGrpSpPr>
          <p:grpSpPr>
            <a:xfrm>
              <a:off x="6822212" y="2705058"/>
              <a:ext cx="969754" cy="1037950"/>
              <a:chOff x="6822212" y="2705058"/>
              <a:chExt cx="969754" cy="1037950"/>
            </a:xfrm>
          </p:grpSpPr>
          <p:sp>
            <p:nvSpPr>
              <p:cNvPr id="100" name="Rectangle 99"/>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ight Triangle 100"/>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ight Triangle 101"/>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6974612" y="2857458"/>
              <a:ext cx="969754" cy="1037950"/>
              <a:chOff x="6822212" y="2705058"/>
              <a:chExt cx="969754" cy="1037950"/>
            </a:xfrm>
          </p:grpSpPr>
          <p:sp>
            <p:nvSpPr>
              <p:cNvPr id="105" name="Rectangle 104"/>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Triangle 105"/>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106"/>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127012" y="3009858"/>
              <a:ext cx="969754" cy="1037950"/>
              <a:chOff x="6822212" y="2705058"/>
              <a:chExt cx="969754" cy="1037950"/>
            </a:xfrm>
          </p:grpSpPr>
          <p:sp>
            <p:nvSpPr>
              <p:cNvPr id="109" name="Rectangle 108"/>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Triangle 109"/>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Triangle 110"/>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279412" y="3162258"/>
              <a:ext cx="969754" cy="1037950"/>
              <a:chOff x="6822212" y="2705058"/>
              <a:chExt cx="969754" cy="1037950"/>
            </a:xfrm>
          </p:grpSpPr>
          <p:sp>
            <p:nvSpPr>
              <p:cNvPr id="113" name="Rectangle 112"/>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Triangle 113"/>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Triangle 114"/>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431812" y="3314658"/>
              <a:ext cx="969754" cy="1037950"/>
              <a:chOff x="6822212" y="2705058"/>
              <a:chExt cx="969754" cy="1037950"/>
            </a:xfrm>
          </p:grpSpPr>
          <p:sp>
            <p:nvSpPr>
              <p:cNvPr id="117" name="Rectangle 116"/>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Triangle 117"/>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49" name="Picture 104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386869" y="2722393"/>
              <a:ext cx="323850" cy="1625495"/>
            </a:xfrm>
            <a:prstGeom prst="rect">
              <a:avLst/>
            </a:prstGeom>
          </p:spPr>
        </p:pic>
      </p:grpSp>
      <p:sp>
        <p:nvSpPr>
          <p:cNvPr id="78" name="Title 1"/>
          <p:cNvSpPr txBox="1">
            <a:spLocks/>
          </p:cNvSpPr>
          <p:nvPr/>
        </p:nvSpPr>
        <p:spPr>
          <a:xfrm>
            <a:off x="691287" y="29691"/>
            <a:ext cx="8229600" cy="571500"/>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sz="2400" dirty="0" smtClean="0">
                <a:solidFill>
                  <a:schemeClr val="bg1"/>
                </a:solidFill>
              </a:rPr>
              <a:t>One format for sharing data, a </a:t>
            </a:r>
            <a:r>
              <a:rPr lang="en-US" sz="2400" b="0" dirty="0" smtClean="0">
                <a:solidFill>
                  <a:schemeClr val="bg1"/>
                </a:solidFill>
                <a:effectLst>
                  <a:outerShdw blurRad="38100" dist="38100" dir="2700000" algn="tl">
                    <a:srgbClr val="000000">
                      <a:alpha val="43137"/>
                    </a:srgbClr>
                  </a:outerShdw>
                </a:effectLst>
              </a:rPr>
              <a:t>DwC-Archive</a:t>
            </a:r>
            <a:endParaRPr lang="en-US" sz="2400" b="0" dirty="0">
              <a:solidFill>
                <a:schemeClr val="bg1"/>
              </a:solidFill>
              <a:effectLst>
                <a:outerShdw blurRad="38100" dist="38100" dir="2700000" algn="tl">
                  <a:srgbClr val="000000">
                    <a:alpha val="43137"/>
                  </a:srgbClr>
                </a:outerShdw>
              </a:effectLst>
            </a:endParaRPr>
          </a:p>
        </p:txBody>
      </p:sp>
      <p:sp>
        <p:nvSpPr>
          <p:cNvPr id="79" name="Oval 78"/>
          <p:cNvSpPr/>
          <p:nvPr/>
        </p:nvSpPr>
        <p:spPr>
          <a:xfrm>
            <a:off x="146305" y="4473384"/>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723320" y="2606460"/>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61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What about standards</a:t>
            </a:r>
            <a:br>
              <a:rPr lang="en-US" dirty="0" smtClean="0"/>
            </a:br>
            <a:r>
              <a:rPr lang="en-US" dirty="0" smtClean="0"/>
              <a:t> for sharing </a:t>
            </a:r>
            <a:r>
              <a:rPr lang="en-US" b="0" dirty="0" smtClean="0">
                <a:solidFill>
                  <a:schemeClr val="accent5"/>
                </a:solidFill>
                <a:effectLst>
                  <a:outerShdw blurRad="38100" dist="38100" dir="2700000" algn="tl">
                    <a:srgbClr val="000000">
                      <a:alpha val="43137"/>
                    </a:srgbClr>
                  </a:outerShdw>
                </a:effectLst>
              </a:rPr>
              <a:t>media information</a:t>
            </a:r>
            <a:r>
              <a:rPr lang="en-US" dirty="0" smtClean="0"/>
              <a: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52" y="2434156"/>
            <a:ext cx="3447134" cy="3447134"/>
          </a:xfrm>
          <a:prstGeom prst="rect">
            <a:avLst/>
          </a:prstGeom>
        </p:spPr>
      </p:pic>
    </p:spTree>
    <p:extLst>
      <p:ext uri="{BB962C8B-B14F-4D97-AF65-F5344CB8AC3E}">
        <p14:creationId xmlns:p14="http://schemas.microsoft.com/office/powerpoint/2010/main" val="1851929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Data Standards</a:t>
            </a:r>
            <a:endParaRPr lang="en-US" dirty="0"/>
          </a:p>
        </p:txBody>
      </p:sp>
      <p:sp>
        <p:nvSpPr>
          <p:cNvPr id="3" name="Content Placeholder 2"/>
          <p:cNvSpPr>
            <a:spLocks noGrp="1"/>
          </p:cNvSpPr>
          <p:nvPr>
            <p:ph idx="1"/>
          </p:nvPr>
        </p:nvSpPr>
        <p:spPr/>
        <p:txBody>
          <a:bodyPr/>
          <a:lstStyle/>
          <a:p>
            <a:r>
              <a:rPr lang="en-US" dirty="0" smtClean="0"/>
              <a:t>You have the power</a:t>
            </a:r>
          </a:p>
          <a:p>
            <a:r>
              <a:rPr lang="en-US" dirty="0" smtClean="0"/>
              <a:t>What are standards?</a:t>
            </a:r>
          </a:p>
          <a:p>
            <a:r>
              <a:rPr lang="en-US" dirty="0" smtClean="0"/>
              <a:t>Why do we need them?</a:t>
            </a:r>
          </a:p>
          <a:p>
            <a:r>
              <a:rPr lang="en-US" dirty="0" smtClean="0"/>
              <a:t>Where do they come from?</a:t>
            </a:r>
          </a:p>
          <a:p>
            <a:r>
              <a:rPr lang="en-US" dirty="0" smtClean="0"/>
              <a:t>Can anyone contribute to biodiversity data standards development</a:t>
            </a:r>
          </a:p>
          <a:p>
            <a:r>
              <a:rPr lang="en-US" dirty="0" smtClean="0"/>
              <a:t>What are some examples?</a:t>
            </a:r>
          </a:p>
          <a:p>
            <a:r>
              <a:rPr lang="en-US" dirty="0"/>
              <a:t>Common </a:t>
            </a:r>
            <a:r>
              <a:rPr lang="en-US" dirty="0" smtClean="0"/>
              <a:t>themes</a:t>
            </a:r>
            <a:endParaRPr lang="en-US" dirty="0"/>
          </a:p>
        </p:txBody>
      </p:sp>
    </p:spTree>
    <p:extLst>
      <p:ext uri="{BB962C8B-B14F-4D97-AF65-F5344CB8AC3E}">
        <p14:creationId xmlns:p14="http://schemas.microsoft.com/office/powerpoint/2010/main" val="1456301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Audubon Media Description</a:t>
            </a:r>
            <a:endParaRPr lang="en-US" dirty="0"/>
          </a:p>
        </p:txBody>
      </p:sp>
      <p:sp>
        <p:nvSpPr>
          <p:cNvPr id="3" name="Content Placeholder 2"/>
          <p:cNvSpPr>
            <a:spLocks noGrp="1"/>
          </p:cNvSpPr>
          <p:nvPr>
            <p:ph idx="1"/>
          </p:nvPr>
        </p:nvSpPr>
        <p:spPr>
          <a:xfrm>
            <a:off x="457200" y="4762966"/>
            <a:ext cx="8415130" cy="1646873"/>
          </a:xfrm>
        </p:spPr>
        <p:txBody>
          <a:bodyPr/>
          <a:lstStyle/>
          <a:p>
            <a:r>
              <a:rPr lang="en-US" sz="2000" dirty="0" smtClean="0"/>
              <a:t>Sharing media</a:t>
            </a:r>
          </a:p>
          <a:p>
            <a:pPr lvl="1"/>
            <a:r>
              <a:rPr lang="en-US" sz="2000" dirty="0" smtClean="0"/>
              <a:t>What’s in the image, recording, video?</a:t>
            </a:r>
          </a:p>
          <a:p>
            <a:pPr lvl="1"/>
            <a:r>
              <a:rPr lang="en-US" sz="2000" dirty="0" smtClean="0"/>
              <a:t>Who took the photo, made the recording, created the SEM, CT scan?</a:t>
            </a:r>
          </a:p>
          <a:p>
            <a:pPr lvl="1"/>
            <a:r>
              <a:rPr lang="en-US" sz="2000" dirty="0" smtClean="0"/>
              <a:t>Is the media under copyright? Or is it public domain?</a:t>
            </a:r>
          </a:p>
          <a:p>
            <a:pPr lvl="1"/>
            <a:r>
              <a:rPr lang="en-US" sz="2000" dirty="0" smtClean="0"/>
              <a:t>Where can more / different formats of the media resource be found?</a:t>
            </a:r>
            <a:endParaRPr lang="en-US" sz="2000" dirty="0"/>
          </a:p>
        </p:txBody>
      </p:sp>
      <p:pic>
        <p:nvPicPr>
          <p:cNvPr id="4" name="Picture 3">
            <a:hlinkClick r:id="rId3"/>
          </p:cNvPr>
          <p:cNvPicPr>
            <a:picLocks noChangeAspect="1"/>
          </p:cNvPicPr>
          <p:nvPr/>
        </p:nvPicPr>
        <p:blipFill rotWithShape="1">
          <a:blip r:embed="rId4"/>
          <a:srcRect l="963" r="790"/>
          <a:stretch/>
        </p:blipFill>
        <p:spPr>
          <a:xfrm>
            <a:off x="216568" y="1703519"/>
            <a:ext cx="8783053" cy="290056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8141" y="4040588"/>
            <a:ext cx="411480" cy="428625"/>
          </a:xfrm>
          <a:prstGeom prst="rect">
            <a:avLst/>
          </a:prstGeom>
        </p:spPr>
      </p:pic>
    </p:spTree>
    <p:extLst>
      <p:ext uri="{BB962C8B-B14F-4D97-AF65-F5344CB8AC3E}">
        <p14:creationId xmlns:p14="http://schemas.microsoft.com/office/powerpoint/2010/main" val="3518238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a:stCxn id="24" idx="0"/>
            <a:endCxn id="20" idx="3"/>
          </p:cNvCxnSpPr>
          <p:nvPr/>
        </p:nvCxnSpPr>
        <p:spPr>
          <a:xfrm flipH="1" flipV="1">
            <a:off x="5101283" y="3178806"/>
            <a:ext cx="1078327" cy="181729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Using the IPT software</a:t>
            </a:r>
            <a:br>
              <a:rPr lang="en-US"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Inside the </a:t>
            </a:r>
            <a:r>
              <a:rPr lang="en-US" sz="2000" b="0" dirty="0" smtClean="0">
                <a:solidFill>
                  <a:schemeClr val="accent6"/>
                </a:solidFill>
                <a:effectLst>
                  <a:outerShdw blurRad="38100" dist="38100" dir="2700000" algn="tl">
                    <a:srgbClr val="000000">
                      <a:alpha val="43137"/>
                    </a:srgbClr>
                  </a:outerShdw>
                </a:effectLst>
              </a:rPr>
              <a:t>DwC-A </a:t>
            </a:r>
            <a:r>
              <a:rPr lang="en-US" sz="2000" b="0" dirty="0" smtClean="0">
                <a:effectLst>
                  <a:outerShdw blurRad="38100" dist="38100" dir="2700000" algn="tl">
                    <a:srgbClr val="000000">
                      <a:alpha val="43137"/>
                    </a:srgbClr>
                  </a:outerShdw>
                </a:effectLst>
              </a:rPr>
              <a:t>you are creating…</a:t>
            </a:r>
            <a:endParaRPr lang="en-US" sz="2000" b="0" dirty="0">
              <a:effectLst>
                <a:outerShdw blurRad="38100" dist="38100" dir="2700000" algn="tl">
                  <a:srgbClr val="000000">
                    <a:alpha val="43137"/>
                  </a:srgbClr>
                </a:outerShdw>
              </a:effectLst>
            </a:endParaRPr>
          </a:p>
        </p:txBody>
      </p:sp>
      <p:grpSp>
        <p:nvGrpSpPr>
          <p:cNvPr id="8" name="Group 7"/>
          <p:cNvGrpSpPr/>
          <p:nvPr/>
        </p:nvGrpSpPr>
        <p:grpSpPr>
          <a:xfrm>
            <a:off x="5820103" y="1322801"/>
            <a:ext cx="970514" cy="1071077"/>
            <a:chOff x="1108124" y="3564797"/>
            <a:chExt cx="658764" cy="727024"/>
          </a:xfrm>
        </p:grpSpPr>
        <p:sp>
          <p:nvSpPr>
            <p:cNvPr id="6" name="Rectangle 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195837" y="2626704"/>
            <a:ext cx="970514" cy="1071077"/>
            <a:chOff x="1108124" y="3564797"/>
            <a:chExt cx="658764" cy="727024"/>
          </a:xfrm>
        </p:grpSpPr>
        <p:sp>
          <p:nvSpPr>
            <p:cNvPr id="20" name="Rectangle 19"/>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112613" y="3729210"/>
            <a:ext cx="2434894" cy="369332"/>
          </a:xfrm>
          <a:prstGeom prst="rect">
            <a:avLst/>
          </a:prstGeom>
          <a:noFill/>
        </p:spPr>
        <p:txBody>
          <a:bodyPr wrap="square" rtlCol="0">
            <a:spAutoFit/>
          </a:bodyPr>
          <a:lstStyle/>
          <a:p>
            <a:r>
              <a:rPr lang="en-US" sz="1800" dirty="0" smtClean="0"/>
              <a:t>sampleoccurrence.txt</a:t>
            </a:r>
            <a:endParaRPr lang="en-US" sz="1800" dirty="0"/>
          </a:p>
        </p:txBody>
      </p:sp>
      <p:grpSp>
        <p:nvGrpSpPr>
          <p:cNvPr id="27" name="Group 26"/>
          <p:cNvGrpSpPr/>
          <p:nvPr/>
        </p:nvGrpSpPr>
        <p:grpSpPr>
          <a:xfrm>
            <a:off x="457200" y="2598629"/>
            <a:ext cx="1222524" cy="1499262"/>
            <a:chOff x="1076177" y="2593577"/>
            <a:chExt cx="1222524" cy="1499262"/>
          </a:xfrm>
        </p:grpSpPr>
        <p:grpSp>
          <p:nvGrpSpPr>
            <p:cNvPr id="15" name="Group 14"/>
            <p:cNvGrpSpPr/>
            <p:nvPr/>
          </p:nvGrpSpPr>
          <p:grpSpPr>
            <a:xfrm>
              <a:off x="1216357" y="2593577"/>
              <a:ext cx="970514" cy="1071077"/>
              <a:chOff x="1108124" y="3564797"/>
              <a:chExt cx="658764" cy="727024"/>
            </a:xfrm>
          </p:grpSpPr>
          <p:sp>
            <p:nvSpPr>
              <p:cNvPr id="16" name="Rectangle 1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1076177" y="3692729"/>
              <a:ext cx="1222524" cy="400110"/>
            </a:xfrm>
            <a:prstGeom prst="rect">
              <a:avLst/>
            </a:prstGeom>
            <a:noFill/>
          </p:spPr>
          <p:txBody>
            <a:bodyPr wrap="square" rtlCol="0">
              <a:spAutoFit/>
            </a:bodyPr>
            <a:lstStyle/>
            <a:p>
              <a:r>
                <a:rPr lang="en-US" sz="2000" dirty="0" smtClean="0"/>
                <a:t>meta.xml</a:t>
              </a:r>
              <a:endParaRPr lang="en-US" sz="2000" dirty="0"/>
            </a:p>
          </p:txBody>
        </p:sp>
        <p:sp>
          <p:nvSpPr>
            <p:cNvPr id="31" name="TextBox 30"/>
            <p:cNvSpPr txBox="1"/>
            <p:nvPr/>
          </p:nvSpPr>
          <p:spPr>
            <a:xfrm>
              <a:off x="1305468" y="2933967"/>
              <a:ext cx="727223" cy="400110"/>
            </a:xfrm>
            <a:prstGeom prst="rect">
              <a:avLst/>
            </a:prstGeom>
            <a:noFill/>
          </p:spPr>
          <p:txBody>
            <a:bodyPr wrap="square" rtlCol="0">
              <a:spAutoFit/>
            </a:bodyPr>
            <a:lstStyle/>
            <a:p>
              <a:r>
                <a:rPr lang="en-US" sz="2000" dirty="0" smtClean="0"/>
                <a:t>XML</a:t>
              </a:r>
              <a:endParaRPr lang="en-US" sz="2000" dirty="0"/>
            </a:p>
          </p:txBody>
        </p:sp>
      </p:grpSp>
      <p:pic>
        <p:nvPicPr>
          <p:cNvPr id="35" name="Picture 12" descr="Morphbank biodiversity NSF FSU Florida State University Bioimages  Reflected light, macrophotography Live Whole plant General view Unspecified Unspecified Darel Hess Unspecified    Tennessee Wilson Cedar Forest Road, west of W. Richmond Shop Rd None given Plantae Tracheobionta Magnoliophyta Magnoliopsida Asteridae Asterales Asteraceae Helianthus Helianthus mollisashy sunflow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680" y="1781939"/>
            <a:ext cx="409452" cy="6162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6" descr="Morphbank biodiversity NSF FSU Florida State University Bioimage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54233" y="1746894"/>
            <a:ext cx="775523" cy="517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36" descr="Morphbank biodiversity NSF FSU Florida State University Bioimages Jennifer Elli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5986" y="1776094"/>
            <a:ext cx="408476" cy="6127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5" name="Straight Arrow Connector 44"/>
          <p:cNvCxnSpPr>
            <a:stCxn id="16" idx="3"/>
            <a:endCxn id="6" idx="1"/>
          </p:cNvCxnSpPr>
          <p:nvPr/>
        </p:nvCxnSpPr>
        <p:spPr>
          <a:xfrm flipV="1">
            <a:off x="1502826" y="1874903"/>
            <a:ext cx="4317277" cy="1275828"/>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a:stCxn id="16" idx="3"/>
            <a:endCxn id="20" idx="1"/>
          </p:cNvCxnSpPr>
          <p:nvPr/>
        </p:nvCxnSpPr>
        <p:spPr>
          <a:xfrm>
            <a:off x="1502826" y="3150731"/>
            <a:ext cx="2693011" cy="28075"/>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a:stCxn id="16" idx="3"/>
            <a:endCxn id="24" idx="1"/>
          </p:cNvCxnSpPr>
          <p:nvPr/>
        </p:nvCxnSpPr>
        <p:spPr>
          <a:xfrm>
            <a:off x="1502826" y="3150731"/>
            <a:ext cx="4224061" cy="236434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a:stCxn id="6" idx="2"/>
            <a:endCxn id="21" idx="4"/>
          </p:cNvCxnSpPr>
          <p:nvPr/>
        </p:nvCxnSpPr>
        <p:spPr>
          <a:xfrm flipH="1">
            <a:off x="5101283" y="2393878"/>
            <a:ext cx="1171543" cy="502051"/>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5698568" y="721194"/>
            <a:ext cx="2453138" cy="369332"/>
          </a:xfrm>
          <a:prstGeom prst="rect">
            <a:avLst/>
          </a:prstGeom>
          <a:noFill/>
        </p:spPr>
        <p:txBody>
          <a:bodyPr wrap="square" rtlCol="0">
            <a:spAutoFit/>
          </a:bodyPr>
          <a:lstStyle/>
          <a:p>
            <a:r>
              <a:rPr lang="en-US" sz="1800" dirty="0" smtClean="0"/>
              <a:t>samplemultimedia.txt</a:t>
            </a:r>
            <a:endParaRPr lang="en-US" sz="1800" dirty="0"/>
          </a:p>
        </p:txBody>
      </p:sp>
      <p:sp>
        <p:nvSpPr>
          <p:cNvPr id="72" name="TextBox 71"/>
          <p:cNvSpPr txBox="1"/>
          <p:nvPr/>
        </p:nvSpPr>
        <p:spPr>
          <a:xfrm>
            <a:off x="4107989" y="3991573"/>
            <a:ext cx="825974" cy="369332"/>
          </a:xfrm>
          <a:prstGeom prst="rect">
            <a:avLst/>
          </a:prstGeom>
          <a:noFill/>
        </p:spPr>
        <p:txBody>
          <a:bodyPr wrap="square" rtlCol="0">
            <a:spAutoFit/>
          </a:bodyPr>
          <a:lstStyle/>
          <a:p>
            <a:r>
              <a:rPr lang="en-US" sz="1800" dirty="0" smtClean="0"/>
              <a:t>(core)</a:t>
            </a:r>
            <a:endParaRPr lang="en-US" sz="1800" dirty="0"/>
          </a:p>
        </p:txBody>
      </p:sp>
      <p:grpSp>
        <p:nvGrpSpPr>
          <p:cNvPr id="1038" name="Group 1037"/>
          <p:cNvGrpSpPr/>
          <p:nvPr/>
        </p:nvGrpSpPr>
        <p:grpSpPr>
          <a:xfrm>
            <a:off x="5611975" y="4962972"/>
            <a:ext cx="2887399" cy="1667531"/>
            <a:chOff x="5497063" y="4650008"/>
            <a:chExt cx="2887399" cy="1667531"/>
          </a:xfrm>
        </p:grpSpPr>
        <p:grpSp>
          <p:nvGrpSpPr>
            <p:cNvPr id="23" name="Group 22"/>
            <p:cNvGrpSpPr/>
            <p:nvPr/>
          </p:nvGrpSpPr>
          <p:grpSpPr>
            <a:xfrm>
              <a:off x="5611975" y="4650008"/>
              <a:ext cx="970514" cy="1071077"/>
              <a:chOff x="1108124" y="3564797"/>
              <a:chExt cx="658764" cy="727024"/>
            </a:xfrm>
          </p:grpSpPr>
          <p:sp>
            <p:nvSpPr>
              <p:cNvPr id="24" name="Rectangle 2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497063" y="5717851"/>
              <a:ext cx="2887399" cy="369332"/>
            </a:xfrm>
            <a:prstGeom prst="rect">
              <a:avLst/>
            </a:prstGeom>
            <a:noFill/>
          </p:spPr>
          <p:txBody>
            <a:bodyPr wrap="square" rtlCol="0">
              <a:spAutoFit/>
            </a:bodyPr>
            <a:lstStyle/>
            <a:p>
              <a:r>
                <a:rPr lang="en-US" sz="1800" dirty="0" smtClean="0"/>
                <a:t>sampledeterminations.txt</a:t>
              </a:r>
              <a:endParaRPr lang="en-US" sz="1800" dirty="0"/>
            </a:p>
          </p:txBody>
        </p:sp>
        <p:sp>
          <p:nvSpPr>
            <p:cNvPr id="32" name="Rounded Rectangle 31"/>
            <p:cNvSpPr/>
            <p:nvPr/>
          </p:nvSpPr>
          <p:spPr>
            <a:xfrm>
              <a:off x="6790617" y="5472330"/>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n</a:t>
              </a:r>
              <a:endParaRPr lang="en-US" sz="1200" dirty="0">
                <a:solidFill>
                  <a:schemeClr val="accent6"/>
                </a:solidFill>
              </a:endParaRPr>
            </a:p>
          </p:txBody>
        </p:sp>
        <p:sp>
          <p:nvSpPr>
            <p:cNvPr id="33" name="Rounded Rectangle 32"/>
            <p:cNvSpPr/>
            <p:nvPr/>
          </p:nvSpPr>
          <p:spPr>
            <a:xfrm>
              <a:off x="6790618" y="4770278"/>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1</a:t>
              </a:r>
              <a:endParaRPr lang="en-US" sz="1200" dirty="0">
                <a:solidFill>
                  <a:schemeClr val="accent6"/>
                </a:solidFill>
              </a:endParaRPr>
            </a:p>
          </p:txBody>
        </p:sp>
        <p:sp>
          <p:nvSpPr>
            <p:cNvPr id="34" name="Rounded Rectangle 33"/>
            <p:cNvSpPr/>
            <p:nvPr/>
          </p:nvSpPr>
          <p:spPr>
            <a:xfrm>
              <a:off x="6790618" y="5121304"/>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2</a:t>
              </a:r>
              <a:endParaRPr lang="en-US" sz="1200" dirty="0">
                <a:solidFill>
                  <a:schemeClr val="accent6"/>
                </a:solidFill>
              </a:endParaRPr>
            </a:p>
          </p:txBody>
        </p:sp>
        <p:sp>
          <p:nvSpPr>
            <p:cNvPr id="73" name="TextBox 72"/>
            <p:cNvSpPr txBox="1"/>
            <p:nvPr/>
          </p:nvSpPr>
          <p:spPr>
            <a:xfrm>
              <a:off x="5497063" y="5948207"/>
              <a:ext cx="1418087" cy="369332"/>
            </a:xfrm>
            <a:prstGeom prst="rect">
              <a:avLst/>
            </a:prstGeom>
            <a:noFill/>
          </p:spPr>
          <p:txBody>
            <a:bodyPr wrap="square" rtlCol="0">
              <a:spAutoFit/>
            </a:bodyPr>
            <a:lstStyle/>
            <a:p>
              <a:r>
                <a:rPr lang="en-US" sz="1800" dirty="0" smtClean="0"/>
                <a:t>(extension)</a:t>
              </a:r>
              <a:endParaRPr lang="en-US" sz="1800" dirty="0"/>
            </a:p>
          </p:txBody>
        </p:sp>
      </p:grpSp>
      <p:sp>
        <p:nvSpPr>
          <p:cNvPr id="74" name="TextBox 73"/>
          <p:cNvSpPr txBox="1"/>
          <p:nvPr/>
        </p:nvSpPr>
        <p:spPr>
          <a:xfrm>
            <a:off x="5691945" y="958086"/>
            <a:ext cx="1418087" cy="369332"/>
          </a:xfrm>
          <a:prstGeom prst="rect">
            <a:avLst/>
          </a:prstGeom>
          <a:noFill/>
        </p:spPr>
        <p:txBody>
          <a:bodyPr wrap="square" rtlCol="0">
            <a:spAutoFit/>
          </a:bodyPr>
          <a:lstStyle/>
          <a:p>
            <a:r>
              <a:rPr lang="en-US" sz="1800" dirty="0" smtClean="0"/>
              <a:t>(extension)</a:t>
            </a:r>
            <a:endParaRPr lang="en-US" sz="1800" dirty="0"/>
          </a:p>
        </p:txBody>
      </p:sp>
      <p:sp>
        <p:nvSpPr>
          <p:cNvPr id="80" name="TextBox 79"/>
          <p:cNvSpPr txBox="1"/>
          <p:nvPr/>
        </p:nvSpPr>
        <p:spPr>
          <a:xfrm rot="1830578">
            <a:off x="2284012" y="3656013"/>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1" name="TextBox 80"/>
          <p:cNvSpPr txBox="1"/>
          <p:nvPr/>
        </p:nvSpPr>
        <p:spPr>
          <a:xfrm>
            <a:off x="2292238" y="2981454"/>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2" name="TextBox 81"/>
          <p:cNvSpPr txBox="1"/>
          <p:nvPr/>
        </p:nvSpPr>
        <p:spPr>
          <a:xfrm rot="20559514">
            <a:off x="2306113" y="2535781"/>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pic>
        <p:nvPicPr>
          <p:cNvPr id="1037" name="Picture 1036"/>
          <p:cNvPicPr>
            <a:picLocks noChangeAspect="1"/>
          </p:cNvPicPr>
          <p:nvPr/>
        </p:nvPicPr>
        <p:blipFill rotWithShape="1">
          <a:blip r:embed="rId6"/>
          <a:srcRect r="59764"/>
          <a:stretch/>
        </p:blipFill>
        <p:spPr>
          <a:xfrm>
            <a:off x="4230407" y="3128929"/>
            <a:ext cx="851917" cy="540777"/>
          </a:xfrm>
          <a:prstGeom prst="rect">
            <a:avLst/>
          </a:prstGeom>
        </p:spPr>
      </p:pic>
      <p:sp>
        <p:nvSpPr>
          <p:cNvPr id="87" name="TextBox 86"/>
          <p:cNvSpPr txBox="1"/>
          <p:nvPr/>
        </p:nvSpPr>
        <p:spPr>
          <a:xfrm rot="3563902">
            <a:off x="5625739" y="4425628"/>
            <a:ext cx="621326" cy="246221"/>
          </a:xfrm>
          <a:prstGeom prst="rect">
            <a:avLst/>
          </a:prstGeom>
          <a:solidFill>
            <a:schemeClr val="bg1"/>
          </a:solidFill>
        </p:spPr>
        <p:txBody>
          <a:bodyPr wrap="square" rtlCol="0">
            <a:spAutoFit/>
          </a:bodyPr>
          <a:lstStyle/>
          <a:p>
            <a:r>
              <a:rPr lang="en-US" sz="1000" dirty="0" smtClean="0"/>
              <a:t>extends</a:t>
            </a:r>
            <a:endParaRPr lang="en-US" sz="1000" dirty="0"/>
          </a:p>
        </p:txBody>
      </p:sp>
      <p:sp>
        <p:nvSpPr>
          <p:cNvPr id="88" name="TextBox 87"/>
          <p:cNvSpPr txBox="1"/>
          <p:nvPr/>
        </p:nvSpPr>
        <p:spPr>
          <a:xfrm rot="20199429">
            <a:off x="5285959" y="2545767"/>
            <a:ext cx="591790" cy="246221"/>
          </a:xfrm>
          <a:prstGeom prst="rect">
            <a:avLst/>
          </a:prstGeom>
          <a:solidFill>
            <a:schemeClr val="bg1"/>
          </a:solidFill>
        </p:spPr>
        <p:txBody>
          <a:bodyPr wrap="square" rtlCol="0">
            <a:spAutoFit/>
          </a:bodyPr>
          <a:lstStyle/>
          <a:p>
            <a:r>
              <a:rPr lang="en-US" sz="1000" dirty="0" smtClean="0"/>
              <a:t>extends</a:t>
            </a:r>
            <a:endParaRPr lang="en-US" sz="1000" dirty="0"/>
          </a:p>
        </p:txBody>
      </p:sp>
      <p:grpSp>
        <p:nvGrpSpPr>
          <p:cNvPr id="90" name="Group 89"/>
          <p:cNvGrpSpPr/>
          <p:nvPr/>
        </p:nvGrpSpPr>
        <p:grpSpPr>
          <a:xfrm>
            <a:off x="482044" y="4506712"/>
            <a:ext cx="1222524" cy="1499262"/>
            <a:chOff x="1076177" y="2593577"/>
            <a:chExt cx="1222524" cy="1499262"/>
          </a:xfrm>
        </p:grpSpPr>
        <p:grpSp>
          <p:nvGrpSpPr>
            <p:cNvPr id="91" name="Group 90"/>
            <p:cNvGrpSpPr/>
            <p:nvPr/>
          </p:nvGrpSpPr>
          <p:grpSpPr>
            <a:xfrm>
              <a:off x="1216357" y="2593577"/>
              <a:ext cx="970514" cy="1071077"/>
              <a:chOff x="1108124" y="3564797"/>
              <a:chExt cx="658764" cy="727024"/>
            </a:xfrm>
          </p:grpSpPr>
          <p:sp>
            <p:nvSpPr>
              <p:cNvPr id="94" name="Rectangle 9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ight Triangle 9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TextBox 91"/>
            <p:cNvSpPr txBox="1"/>
            <p:nvPr/>
          </p:nvSpPr>
          <p:spPr>
            <a:xfrm>
              <a:off x="1076177" y="3692729"/>
              <a:ext cx="1222524" cy="400110"/>
            </a:xfrm>
            <a:prstGeom prst="rect">
              <a:avLst/>
            </a:prstGeom>
            <a:noFill/>
          </p:spPr>
          <p:txBody>
            <a:bodyPr wrap="square" rtlCol="0">
              <a:spAutoFit/>
            </a:bodyPr>
            <a:lstStyle/>
            <a:p>
              <a:r>
                <a:rPr lang="en-US" sz="2000" dirty="0" smtClean="0"/>
                <a:t>eml.xml</a:t>
              </a:r>
              <a:endParaRPr lang="en-US" sz="2000" dirty="0"/>
            </a:p>
          </p:txBody>
        </p:sp>
        <p:sp>
          <p:nvSpPr>
            <p:cNvPr id="93" name="TextBox 92"/>
            <p:cNvSpPr txBox="1"/>
            <p:nvPr/>
          </p:nvSpPr>
          <p:spPr>
            <a:xfrm>
              <a:off x="1305468" y="2933967"/>
              <a:ext cx="727223" cy="707886"/>
            </a:xfrm>
            <a:prstGeom prst="rect">
              <a:avLst/>
            </a:prstGeom>
            <a:noFill/>
          </p:spPr>
          <p:txBody>
            <a:bodyPr wrap="square" rtlCol="0">
              <a:spAutoFit/>
            </a:bodyPr>
            <a:lstStyle/>
            <a:p>
              <a:r>
                <a:rPr lang="en-US" sz="2000" dirty="0" smtClean="0"/>
                <a:t>eml.XML</a:t>
              </a:r>
              <a:endParaRPr lang="en-US" sz="2000" dirty="0"/>
            </a:p>
          </p:txBody>
        </p:sp>
      </p:grpSp>
      <p:sp>
        <p:nvSpPr>
          <p:cNvPr id="97" name="TextBox 96"/>
          <p:cNvSpPr txBox="1"/>
          <p:nvPr/>
        </p:nvSpPr>
        <p:spPr>
          <a:xfrm>
            <a:off x="482043" y="5885580"/>
            <a:ext cx="3480357" cy="646331"/>
          </a:xfrm>
          <a:prstGeom prst="rect">
            <a:avLst/>
          </a:prstGeom>
          <a:noFill/>
        </p:spPr>
        <p:txBody>
          <a:bodyPr wrap="square" rtlCol="0">
            <a:spAutoFit/>
          </a:bodyPr>
          <a:lstStyle/>
          <a:p>
            <a:r>
              <a:rPr lang="en-US" sz="1800" dirty="0"/>
              <a:t>m</a:t>
            </a:r>
            <a:r>
              <a:rPr lang="en-US" sz="1800" dirty="0" smtClean="0"/>
              <a:t>etadata about the dataset, collection and contact information</a:t>
            </a:r>
            <a:endParaRPr lang="en-US" sz="1800" dirty="0"/>
          </a:p>
        </p:txBody>
      </p:sp>
      <p:pic>
        <p:nvPicPr>
          <p:cNvPr id="1039" name="Picture 1038"/>
          <p:cNvPicPr>
            <a:picLocks noChangeAspect="1"/>
          </p:cNvPicPr>
          <p:nvPr/>
        </p:nvPicPr>
        <p:blipFill>
          <a:blip r:embed="rId7"/>
          <a:stretch>
            <a:fillRect/>
          </a:stretch>
        </p:blipFill>
        <p:spPr>
          <a:xfrm>
            <a:off x="5820104" y="1740506"/>
            <a:ext cx="905446" cy="631707"/>
          </a:xfrm>
          <a:prstGeom prst="rect">
            <a:avLst/>
          </a:prstGeom>
        </p:spPr>
      </p:pic>
      <p:pic>
        <p:nvPicPr>
          <p:cNvPr id="1040" name="Picture 1039"/>
          <p:cNvPicPr>
            <a:picLocks noChangeAspect="1"/>
          </p:cNvPicPr>
          <p:nvPr/>
        </p:nvPicPr>
        <p:blipFill>
          <a:blip r:embed="rId8"/>
          <a:stretch>
            <a:fillRect/>
          </a:stretch>
        </p:blipFill>
        <p:spPr>
          <a:xfrm>
            <a:off x="5746725" y="5327862"/>
            <a:ext cx="876744" cy="660332"/>
          </a:xfrm>
          <a:prstGeom prst="rect">
            <a:avLst/>
          </a:prstGeom>
        </p:spPr>
      </p:pic>
      <p:grpSp>
        <p:nvGrpSpPr>
          <p:cNvPr id="1050" name="Group 1049"/>
          <p:cNvGrpSpPr/>
          <p:nvPr/>
        </p:nvGrpSpPr>
        <p:grpSpPr>
          <a:xfrm>
            <a:off x="6893776" y="2935648"/>
            <a:ext cx="1888507" cy="1647550"/>
            <a:chOff x="6822212" y="2705058"/>
            <a:chExt cx="1888507" cy="1647550"/>
          </a:xfrm>
        </p:grpSpPr>
        <p:grpSp>
          <p:nvGrpSpPr>
            <p:cNvPr id="1041" name="Group 1040"/>
            <p:cNvGrpSpPr/>
            <p:nvPr/>
          </p:nvGrpSpPr>
          <p:grpSpPr>
            <a:xfrm>
              <a:off x="6822212" y="2705058"/>
              <a:ext cx="969754" cy="1037950"/>
              <a:chOff x="6822212" y="2705058"/>
              <a:chExt cx="969754" cy="1037950"/>
            </a:xfrm>
          </p:grpSpPr>
          <p:sp>
            <p:nvSpPr>
              <p:cNvPr id="100" name="Rectangle 99"/>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ight Triangle 100"/>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ight Triangle 101"/>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6974612" y="2857458"/>
              <a:ext cx="969754" cy="1037950"/>
              <a:chOff x="6822212" y="2705058"/>
              <a:chExt cx="969754" cy="1037950"/>
            </a:xfrm>
          </p:grpSpPr>
          <p:sp>
            <p:nvSpPr>
              <p:cNvPr id="105" name="Rectangle 104"/>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Triangle 105"/>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106"/>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127012" y="3009858"/>
              <a:ext cx="969754" cy="1037950"/>
              <a:chOff x="6822212" y="2705058"/>
              <a:chExt cx="969754" cy="1037950"/>
            </a:xfrm>
          </p:grpSpPr>
          <p:sp>
            <p:nvSpPr>
              <p:cNvPr id="109" name="Rectangle 108"/>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Triangle 109"/>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Triangle 110"/>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279412" y="3162258"/>
              <a:ext cx="969754" cy="1037950"/>
              <a:chOff x="6822212" y="2705058"/>
              <a:chExt cx="969754" cy="1037950"/>
            </a:xfrm>
          </p:grpSpPr>
          <p:sp>
            <p:nvSpPr>
              <p:cNvPr id="113" name="Rectangle 112"/>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Triangle 113"/>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Triangle 114"/>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431812" y="3314658"/>
              <a:ext cx="969754" cy="1037950"/>
              <a:chOff x="6822212" y="2705058"/>
              <a:chExt cx="969754" cy="1037950"/>
            </a:xfrm>
          </p:grpSpPr>
          <p:sp>
            <p:nvSpPr>
              <p:cNvPr id="117" name="Rectangle 116"/>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Triangle 117"/>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49" name="Picture 104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386869" y="2722393"/>
              <a:ext cx="323850" cy="1625495"/>
            </a:xfrm>
            <a:prstGeom prst="rect">
              <a:avLst/>
            </a:prstGeom>
          </p:spPr>
        </p:pic>
      </p:grpSp>
      <p:sp>
        <p:nvSpPr>
          <p:cNvPr id="78" name="Title 1"/>
          <p:cNvSpPr txBox="1">
            <a:spLocks/>
          </p:cNvSpPr>
          <p:nvPr/>
        </p:nvSpPr>
        <p:spPr>
          <a:xfrm>
            <a:off x="691287" y="29691"/>
            <a:ext cx="8229600" cy="571500"/>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sz="2400" dirty="0" smtClean="0">
                <a:solidFill>
                  <a:schemeClr val="bg1"/>
                </a:solidFill>
              </a:rPr>
              <a:t>One format for sharing data, a DwC-Archive</a:t>
            </a:r>
            <a:endParaRPr lang="en-US" sz="2400" dirty="0">
              <a:solidFill>
                <a:schemeClr val="bg1"/>
              </a:solidFill>
            </a:endParaRPr>
          </a:p>
        </p:txBody>
      </p:sp>
      <p:sp>
        <p:nvSpPr>
          <p:cNvPr id="79" name="Oval 78"/>
          <p:cNvSpPr/>
          <p:nvPr/>
        </p:nvSpPr>
        <p:spPr>
          <a:xfrm>
            <a:off x="146305" y="4473384"/>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723320" y="2606460"/>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5330060" y="1332006"/>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352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What about standards</a:t>
            </a:r>
            <a:br>
              <a:rPr lang="en-US" dirty="0" smtClean="0"/>
            </a:br>
            <a:r>
              <a:rPr lang="en-US" dirty="0" smtClean="0"/>
              <a:t> for sharing </a:t>
            </a:r>
            <a:r>
              <a:rPr lang="en-US" b="0" dirty="0" smtClean="0">
                <a:solidFill>
                  <a:schemeClr val="accent5"/>
                </a:solidFill>
                <a:effectLst>
                  <a:outerShdw blurRad="38100" dist="38100" dir="2700000" algn="tl">
                    <a:srgbClr val="000000">
                      <a:alpha val="43137"/>
                    </a:srgbClr>
                  </a:outerShdw>
                </a:effectLst>
              </a:rPr>
              <a:t>genomics data</a:t>
            </a:r>
            <a:r>
              <a:rPr lang="en-US" dirty="0" smtClean="0"/>
              <a:t>?</a:t>
            </a:r>
            <a:endParaRPr lang="en-US" dirty="0"/>
          </a:p>
        </p:txBody>
      </p:sp>
      <p:sp>
        <p:nvSpPr>
          <p:cNvPr id="7" name="Content Placeholder 3"/>
          <p:cNvSpPr txBox="1">
            <a:spLocks/>
          </p:cNvSpPr>
          <p:nvPr/>
        </p:nvSpPr>
        <p:spPr>
          <a:xfrm>
            <a:off x="681997" y="2223829"/>
            <a:ext cx="3346704" cy="2028956"/>
          </a:xfrm>
          <a:prstGeom prst="rect">
            <a:avLst/>
          </a:prstGeom>
        </p:spPr>
        <p:txBody>
          <a:bodyPr/>
          <a:lstStyle>
            <a:lvl1pPr marL="342900" indent="-3429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smtClean="0"/>
              <a:t>Great! Now I know how to share</a:t>
            </a:r>
          </a:p>
          <a:p>
            <a:pPr lvl="1">
              <a:buFont typeface="Arial" panose="020B0604020202020204" pitchFamily="34" charset="0"/>
              <a:buChar char="•"/>
            </a:pPr>
            <a:r>
              <a:rPr lang="en-US" sz="1800" dirty="0" smtClean="0"/>
              <a:t>Metadata (EML)</a:t>
            </a:r>
          </a:p>
          <a:p>
            <a:pPr lvl="1">
              <a:buFont typeface="Arial" panose="020B0604020202020204" pitchFamily="34" charset="0"/>
              <a:buChar char="•"/>
            </a:pPr>
            <a:r>
              <a:rPr lang="en-US" sz="1800" dirty="0" smtClean="0"/>
              <a:t>Specimen Data (DwC)</a:t>
            </a:r>
          </a:p>
          <a:p>
            <a:pPr lvl="1">
              <a:buFont typeface="Arial" panose="020B0604020202020204" pitchFamily="34" charset="0"/>
              <a:buChar char="•"/>
            </a:pPr>
            <a:r>
              <a:rPr lang="en-US" sz="1800" dirty="0" smtClean="0"/>
              <a:t>Media Data (Audubon)</a:t>
            </a:r>
          </a:p>
          <a:p>
            <a:pPr marL="0" indent="0">
              <a:buFont typeface="Arial" charset="0"/>
              <a:buNone/>
            </a:pPr>
            <a:r>
              <a:rPr lang="en-US" sz="1800" dirty="0" smtClean="0"/>
              <a:t>But I have lots of </a:t>
            </a:r>
            <a:r>
              <a:rPr lang="en-US" sz="1800" dirty="0" smtClean="0">
                <a:solidFill>
                  <a:schemeClr val="accent5"/>
                </a:solidFill>
                <a:effectLst>
                  <a:outerShdw blurRad="38100" dist="38100" dir="2700000" algn="tl">
                    <a:srgbClr val="000000">
                      <a:alpha val="43137"/>
                    </a:srgbClr>
                  </a:outerShdw>
                </a:effectLst>
              </a:rPr>
              <a:t>genomics data</a:t>
            </a:r>
            <a:r>
              <a:rPr lang="en-US" sz="1800" dirty="0" smtClean="0"/>
              <a:t>!</a:t>
            </a:r>
          </a:p>
          <a:p>
            <a:pPr lvl="1">
              <a:buFont typeface="Arial" panose="020B0604020202020204" pitchFamily="34" charset="0"/>
              <a:buChar char="•"/>
            </a:pPr>
            <a:r>
              <a:rPr lang="en-US" sz="1800" dirty="0" smtClean="0"/>
              <a:t>What to do?</a:t>
            </a:r>
            <a:endParaRPr lang="en-US" sz="1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52" y="2434156"/>
            <a:ext cx="3447134" cy="3447134"/>
          </a:xfrm>
          <a:prstGeom prst="rect">
            <a:avLst/>
          </a:prstGeom>
        </p:spPr>
      </p:pic>
    </p:spTree>
    <p:extLst>
      <p:ext uri="{BB962C8B-B14F-4D97-AF65-F5344CB8AC3E}">
        <p14:creationId xmlns:p14="http://schemas.microsoft.com/office/powerpoint/2010/main" val="2130212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Genome Biodiversity Network </a:t>
            </a:r>
            <a:r>
              <a:rPr lang="en-US" dirty="0" smtClean="0"/>
              <a:t>(</a:t>
            </a:r>
            <a:r>
              <a:rPr lang="en-US" dirty="0" smtClean="0">
                <a:solidFill>
                  <a:schemeClr val="accent5"/>
                </a:solidFill>
              </a:rPr>
              <a:t>GGBN</a:t>
            </a:r>
            <a:r>
              <a:rPr lang="en-US" dirty="0" smtClean="0"/>
              <a:t>) extensions: </a:t>
            </a:r>
            <a:r>
              <a:rPr lang="en-US" b="0" dirty="0" smtClean="0"/>
              <a:t>require a </a:t>
            </a:r>
            <a:r>
              <a:rPr lang="en-US" b="0" dirty="0" smtClean="0">
                <a:solidFill>
                  <a:schemeClr val="accent5"/>
                </a:solidFill>
              </a:rPr>
              <a:t>Material Sample Core</a:t>
            </a:r>
            <a:endParaRPr lang="en-US" b="0" dirty="0">
              <a:solidFill>
                <a:schemeClr val="accent5"/>
              </a:solidFill>
            </a:endParaRPr>
          </a:p>
        </p:txBody>
      </p:sp>
      <p:sp>
        <p:nvSpPr>
          <p:cNvPr id="3" name="Content Placeholder 2"/>
          <p:cNvSpPr>
            <a:spLocks noGrp="1"/>
          </p:cNvSpPr>
          <p:nvPr>
            <p:ph idx="1"/>
          </p:nvPr>
        </p:nvSpPr>
        <p:spPr>
          <a:xfrm>
            <a:off x="457200" y="3362397"/>
            <a:ext cx="7820891" cy="3246221"/>
          </a:xfrm>
        </p:spPr>
        <p:txBody>
          <a:bodyPr/>
          <a:lstStyle/>
          <a:p>
            <a:endParaRPr lang="en-US" sz="2000" dirty="0" smtClean="0"/>
          </a:p>
          <a:p>
            <a:pPr lvl="1"/>
            <a:endParaRPr lang="en-US" sz="1600" dirty="0" smtClean="0"/>
          </a:p>
        </p:txBody>
      </p:sp>
      <p:sp>
        <p:nvSpPr>
          <p:cNvPr id="6" name="Rectangle 5"/>
          <p:cNvSpPr/>
          <p:nvPr/>
        </p:nvSpPr>
        <p:spPr>
          <a:xfrm>
            <a:off x="457200" y="1881819"/>
            <a:ext cx="8641429" cy="1323439"/>
          </a:xfrm>
          <a:prstGeom prst="rect">
            <a:avLst/>
          </a:prstGeom>
        </p:spPr>
        <p:txBody>
          <a:bodyPr wrap="square">
            <a:spAutoFit/>
          </a:bodyPr>
          <a:lstStyle/>
          <a:p>
            <a:r>
              <a:rPr lang="en-US" sz="2000" dirty="0" smtClean="0"/>
              <a:t>The category </a:t>
            </a:r>
            <a:r>
              <a:rPr lang="en-US" sz="2000" dirty="0"/>
              <a:t>of information pertaining to the physical results of a sampling (or subsampling) event. In biological collections, the material sample is typically collected, and either preserved or destructively processed. Created 2 Apr 2014 with all Simple Darwin Core ratified terms.</a:t>
            </a:r>
          </a:p>
        </p:txBody>
      </p:sp>
      <p:sp>
        <p:nvSpPr>
          <p:cNvPr id="5" name="Rectangle 4"/>
          <p:cNvSpPr/>
          <p:nvPr/>
        </p:nvSpPr>
        <p:spPr>
          <a:xfrm>
            <a:off x="457200" y="3383444"/>
            <a:ext cx="4572000" cy="3046988"/>
          </a:xfrm>
          <a:prstGeom prst="rect">
            <a:avLst/>
          </a:prstGeom>
        </p:spPr>
        <p:txBody>
          <a:bodyPr>
            <a:spAutoFit/>
          </a:bodyPr>
          <a:lstStyle/>
          <a:p>
            <a:r>
              <a:rPr lang="en-US" dirty="0"/>
              <a:t>GGBN Amplification Extension</a:t>
            </a:r>
          </a:p>
          <a:p>
            <a:r>
              <a:rPr lang="en-US" dirty="0"/>
              <a:t>GGBN DNA Cloning Extension</a:t>
            </a:r>
          </a:p>
          <a:p>
            <a:r>
              <a:rPr lang="en-US" dirty="0"/>
              <a:t>GGBN Gel Image Extension</a:t>
            </a:r>
          </a:p>
          <a:p>
            <a:r>
              <a:rPr lang="en-US" dirty="0"/>
              <a:t>GGBN Loan Extension</a:t>
            </a:r>
          </a:p>
          <a:p>
            <a:r>
              <a:rPr lang="en-US" dirty="0"/>
              <a:t>GGBN Material Sample Extension</a:t>
            </a:r>
          </a:p>
          <a:p>
            <a:r>
              <a:rPr lang="en-US" dirty="0"/>
              <a:t>GGBN Permit Extension</a:t>
            </a:r>
          </a:p>
          <a:p>
            <a:r>
              <a:rPr lang="en-US" dirty="0"/>
              <a:t>GGBN Preparation Extension</a:t>
            </a:r>
          </a:p>
          <a:p>
            <a:r>
              <a:rPr lang="en-US" dirty="0"/>
              <a:t>GGBN Preservation Extension</a:t>
            </a:r>
          </a:p>
        </p:txBody>
      </p:sp>
      <p:pic>
        <p:nvPicPr>
          <p:cNvPr id="7" name="Picture 13" descr="C:\Users\dpaul\Desktop\eppendorf_PCR_tub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2977" y="3748253"/>
            <a:ext cx="689956" cy="154616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33" y="4456860"/>
            <a:ext cx="1277776" cy="1539390"/>
          </a:xfrm>
          <a:prstGeom prst="rect">
            <a:avLst/>
          </a:prstGeom>
        </p:spPr>
      </p:pic>
      <p:pic>
        <p:nvPicPr>
          <p:cNvPr id="9" name="Picture 13" descr="C:\Users\dpaul\Desktop\eppendorf_PCR_tube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71954" y="3383444"/>
            <a:ext cx="692359" cy="154544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16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a:stCxn id="24" idx="0"/>
            <a:endCxn id="20" idx="3"/>
          </p:cNvCxnSpPr>
          <p:nvPr/>
        </p:nvCxnSpPr>
        <p:spPr>
          <a:xfrm flipH="1" flipV="1">
            <a:off x="5101283" y="3178806"/>
            <a:ext cx="1078327" cy="181729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Using the IPT software</a:t>
            </a:r>
            <a:br>
              <a:rPr lang="en-US"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Inside the </a:t>
            </a:r>
            <a:r>
              <a:rPr lang="en-US" sz="2000" b="0" dirty="0" smtClean="0">
                <a:solidFill>
                  <a:schemeClr val="accent6"/>
                </a:solidFill>
                <a:effectLst>
                  <a:outerShdw blurRad="38100" dist="38100" dir="2700000" algn="tl">
                    <a:srgbClr val="000000">
                      <a:alpha val="43137"/>
                    </a:srgbClr>
                  </a:outerShdw>
                </a:effectLst>
              </a:rPr>
              <a:t>DwC-A </a:t>
            </a:r>
            <a:r>
              <a:rPr lang="en-US" sz="2000" b="0" dirty="0" smtClean="0">
                <a:effectLst>
                  <a:outerShdw blurRad="38100" dist="38100" dir="2700000" algn="tl">
                    <a:srgbClr val="000000">
                      <a:alpha val="43137"/>
                    </a:srgbClr>
                  </a:outerShdw>
                </a:effectLst>
              </a:rPr>
              <a:t>you are creating…</a:t>
            </a:r>
            <a:endParaRPr lang="en-US" sz="2000" b="0" dirty="0">
              <a:effectLst>
                <a:outerShdw blurRad="38100" dist="38100" dir="2700000" algn="tl">
                  <a:srgbClr val="000000">
                    <a:alpha val="43137"/>
                  </a:srgbClr>
                </a:outerShdw>
              </a:effectLst>
            </a:endParaRPr>
          </a:p>
        </p:txBody>
      </p:sp>
      <p:grpSp>
        <p:nvGrpSpPr>
          <p:cNvPr id="8" name="Group 7"/>
          <p:cNvGrpSpPr/>
          <p:nvPr/>
        </p:nvGrpSpPr>
        <p:grpSpPr>
          <a:xfrm>
            <a:off x="5820103" y="1322801"/>
            <a:ext cx="970514" cy="1071077"/>
            <a:chOff x="1108124" y="3564797"/>
            <a:chExt cx="658764" cy="727024"/>
          </a:xfrm>
        </p:grpSpPr>
        <p:sp>
          <p:nvSpPr>
            <p:cNvPr id="6" name="Rectangle 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195837" y="2626704"/>
            <a:ext cx="970514" cy="1071077"/>
            <a:chOff x="1108124" y="3564797"/>
            <a:chExt cx="658764" cy="727024"/>
          </a:xfrm>
        </p:grpSpPr>
        <p:sp>
          <p:nvSpPr>
            <p:cNvPr id="20" name="Rectangle 19"/>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112613" y="3729210"/>
            <a:ext cx="2434894" cy="369332"/>
          </a:xfrm>
          <a:prstGeom prst="rect">
            <a:avLst/>
          </a:prstGeom>
          <a:noFill/>
        </p:spPr>
        <p:txBody>
          <a:bodyPr wrap="square" rtlCol="0">
            <a:spAutoFit/>
          </a:bodyPr>
          <a:lstStyle/>
          <a:p>
            <a:r>
              <a:rPr lang="en-US" sz="1800" dirty="0" smtClean="0"/>
              <a:t>sampleoccurrence.txt</a:t>
            </a:r>
            <a:endParaRPr lang="en-US" sz="1800" dirty="0"/>
          </a:p>
        </p:txBody>
      </p:sp>
      <p:grpSp>
        <p:nvGrpSpPr>
          <p:cNvPr id="27" name="Group 26"/>
          <p:cNvGrpSpPr/>
          <p:nvPr/>
        </p:nvGrpSpPr>
        <p:grpSpPr>
          <a:xfrm>
            <a:off x="457200" y="2598629"/>
            <a:ext cx="1222524" cy="1499262"/>
            <a:chOff x="1076177" y="2593577"/>
            <a:chExt cx="1222524" cy="1499262"/>
          </a:xfrm>
        </p:grpSpPr>
        <p:grpSp>
          <p:nvGrpSpPr>
            <p:cNvPr id="15" name="Group 14"/>
            <p:cNvGrpSpPr/>
            <p:nvPr/>
          </p:nvGrpSpPr>
          <p:grpSpPr>
            <a:xfrm>
              <a:off x="1216357" y="2593577"/>
              <a:ext cx="970514" cy="1071077"/>
              <a:chOff x="1108124" y="3564797"/>
              <a:chExt cx="658764" cy="727024"/>
            </a:xfrm>
          </p:grpSpPr>
          <p:sp>
            <p:nvSpPr>
              <p:cNvPr id="16" name="Rectangle 15"/>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1076177" y="3692729"/>
              <a:ext cx="1222524" cy="400110"/>
            </a:xfrm>
            <a:prstGeom prst="rect">
              <a:avLst/>
            </a:prstGeom>
            <a:noFill/>
          </p:spPr>
          <p:txBody>
            <a:bodyPr wrap="square" rtlCol="0">
              <a:spAutoFit/>
            </a:bodyPr>
            <a:lstStyle/>
            <a:p>
              <a:r>
                <a:rPr lang="en-US" sz="2000" dirty="0" smtClean="0"/>
                <a:t>meta.xml</a:t>
              </a:r>
              <a:endParaRPr lang="en-US" sz="2000" dirty="0"/>
            </a:p>
          </p:txBody>
        </p:sp>
        <p:sp>
          <p:nvSpPr>
            <p:cNvPr id="31" name="TextBox 30"/>
            <p:cNvSpPr txBox="1"/>
            <p:nvPr/>
          </p:nvSpPr>
          <p:spPr>
            <a:xfrm>
              <a:off x="1305468" y="2933967"/>
              <a:ext cx="727223" cy="400110"/>
            </a:xfrm>
            <a:prstGeom prst="rect">
              <a:avLst/>
            </a:prstGeom>
            <a:noFill/>
          </p:spPr>
          <p:txBody>
            <a:bodyPr wrap="square" rtlCol="0">
              <a:spAutoFit/>
            </a:bodyPr>
            <a:lstStyle/>
            <a:p>
              <a:r>
                <a:rPr lang="en-US" sz="2000" dirty="0" smtClean="0"/>
                <a:t>XML</a:t>
              </a:r>
              <a:endParaRPr lang="en-US" sz="2000" dirty="0"/>
            </a:p>
          </p:txBody>
        </p:sp>
      </p:grpSp>
      <p:pic>
        <p:nvPicPr>
          <p:cNvPr id="35" name="Picture 12" descr="Morphbank biodiversity NSF FSU Florida State University Bioimages  Reflected light, macrophotography Live Whole plant General view Unspecified Unspecified Darel Hess Unspecified    Tennessee Wilson Cedar Forest Road, west of W. Richmond Shop Rd None given Plantae Tracheobionta Magnoliophyta Magnoliopsida Asteridae Asterales Asteraceae Helianthus Helianthus mollisashy sunflow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680" y="1781939"/>
            <a:ext cx="409452" cy="6162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6" descr="Morphbank biodiversity NSF FSU Florida State University Bioimage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54233" y="1746894"/>
            <a:ext cx="775523" cy="517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36" descr="Morphbank biodiversity NSF FSU Florida State University Bioimages Jennifer Elli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5986" y="1776094"/>
            <a:ext cx="408476" cy="6127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5" name="Straight Arrow Connector 44"/>
          <p:cNvCxnSpPr>
            <a:stCxn id="16" idx="3"/>
            <a:endCxn id="6" idx="1"/>
          </p:cNvCxnSpPr>
          <p:nvPr/>
        </p:nvCxnSpPr>
        <p:spPr>
          <a:xfrm flipV="1">
            <a:off x="1502826" y="1874903"/>
            <a:ext cx="4317277" cy="1275828"/>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a:stCxn id="16" idx="3"/>
            <a:endCxn id="20" idx="1"/>
          </p:cNvCxnSpPr>
          <p:nvPr/>
        </p:nvCxnSpPr>
        <p:spPr>
          <a:xfrm>
            <a:off x="1502826" y="3150731"/>
            <a:ext cx="2693011" cy="28075"/>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a:stCxn id="16" idx="3"/>
            <a:endCxn id="24" idx="1"/>
          </p:cNvCxnSpPr>
          <p:nvPr/>
        </p:nvCxnSpPr>
        <p:spPr>
          <a:xfrm>
            <a:off x="1502826" y="3150731"/>
            <a:ext cx="4224061" cy="2364343"/>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a:stCxn id="6" idx="2"/>
            <a:endCxn id="21" idx="4"/>
          </p:cNvCxnSpPr>
          <p:nvPr/>
        </p:nvCxnSpPr>
        <p:spPr>
          <a:xfrm flipH="1">
            <a:off x="5101283" y="2393878"/>
            <a:ext cx="1171543" cy="502051"/>
          </a:xfrm>
          <a:prstGeom prst="straightConnector1">
            <a:avLst/>
          </a:prstGeom>
          <a:ln>
            <a:solidFill>
              <a:schemeClr val="accent6">
                <a:alpha val="91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5698568" y="721194"/>
            <a:ext cx="2453138" cy="369332"/>
          </a:xfrm>
          <a:prstGeom prst="rect">
            <a:avLst/>
          </a:prstGeom>
          <a:noFill/>
        </p:spPr>
        <p:txBody>
          <a:bodyPr wrap="square" rtlCol="0">
            <a:spAutoFit/>
          </a:bodyPr>
          <a:lstStyle/>
          <a:p>
            <a:r>
              <a:rPr lang="en-US" sz="1800" dirty="0" smtClean="0"/>
              <a:t>samplemultimedia.txt</a:t>
            </a:r>
            <a:endParaRPr lang="en-US" sz="1800" dirty="0"/>
          </a:p>
        </p:txBody>
      </p:sp>
      <p:sp>
        <p:nvSpPr>
          <p:cNvPr id="72" name="TextBox 71"/>
          <p:cNvSpPr txBox="1"/>
          <p:nvPr/>
        </p:nvSpPr>
        <p:spPr>
          <a:xfrm>
            <a:off x="4107989" y="3991573"/>
            <a:ext cx="825974" cy="369332"/>
          </a:xfrm>
          <a:prstGeom prst="rect">
            <a:avLst/>
          </a:prstGeom>
          <a:noFill/>
        </p:spPr>
        <p:txBody>
          <a:bodyPr wrap="square" rtlCol="0">
            <a:spAutoFit/>
          </a:bodyPr>
          <a:lstStyle/>
          <a:p>
            <a:r>
              <a:rPr lang="en-US" sz="1800" dirty="0" smtClean="0"/>
              <a:t>(core)</a:t>
            </a:r>
            <a:endParaRPr lang="en-US" sz="1800" dirty="0"/>
          </a:p>
        </p:txBody>
      </p:sp>
      <p:grpSp>
        <p:nvGrpSpPr>
          <p:cNvPr id="1038" name="Group 1037"/>
          <p:cNvGrpSpPr/>
          <p:nvPr/>
        </p:nvGrpSpPr>
        <p:grpSpPr>
          <a:xfrm>
            <a:off x="5611975" y="4962972"/>
            <a:ext cx="2887399" cy="1667531"/>
            <a:chOff x="5497063" y="4650008"/>
            <a:chExt cx="2887399" cy="1667531"/>
          </a:xfrm>
        </p:grpSpPr>
        <p:grpSp>
          <p:nvGrpSpPr>
            <p:cNvPr id="23" name="Group 22"/>
            <p:cNvGrpSpPr/>
            <p:nvPr/>
          </p:nvGrpSpPr>
          <p:grpSpPr>
            <a:xfrm>
              <a:off x="5611975" y="4650008"/>
              <a:ext cx="970514" cy="1071077"/>
              <a:chOff x="1108124" y="3564797"/>
              <a:chExt cx="658764" cy="727024"/>
            </a:xfrm>
          </p:grpSpPr>
          <p:sp>
            <p:nvSpPr>
              <p:cNvPr id="24" name="Rectangle 2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497063" y="5717851"/>
              <a:ext cx="2887399" cy="369332"/>
            </a:xfrm>
            <a:prstGeom prst="rect">
              <a:avLst/>
            </a:prstGeom>
            <a:noFill/>
          </p:spPr>
          <p:txBody>
            <a:bodyPr wrap="square" rtlCol="0">
              <a:spAutoFit/>
            </a:bodyPr>
            <a:lstStyle/>
            <a:p>
              <a:r>
                <a:rPr lang="en-US" sz="1800" dirty="0" smtClean="0"/>
                <a:t>sampledeterminations.txt</a:t>
              </a:r>
              <a:endParaRPr lang="en-US" sz="1800" dirty="0"/>
            </a:p>
          </p:txBody>
        </p:sp>
        <p:sp>
          <p:nvSpPr>
            <p:cNvPr id="32" name="Rounded Rectangle 31"/>
            <p:cNvSpPr/>
            <p:nvPr/>
          </p:nvSpPr>
          <p:spPr>
            <a:xfrm>
              <a:off x="6790617" y="5472330"/>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n</a:t>
              </a:r>
              <a:endParaRPr lang="en-US" sz="1200" dirty="0">
                <a:solidFill>
                  <a:schemeClr val="accent6"/>
                </a:solidFill>
              </a:endParaRPr>
            </a:p>
          </p:txBody>
        </p:sp>
        <p:sp>
          <p:nvSpPr>
            <p:cNvPr id="33" name="Rounded Rectangle 32"/>
            <p:cNvSpPr/>
            <p:nvPr/>
          </p:nvSpPr>
          <p:spPr>
            <a:xfrm>
              <a:off x="6790618" y="4770278"/>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1</a:t>
              </a:r>
              <a:endParaRPr lang="en-US" sz="1200" dirty="0">
                <a:solidFill>
                  <a:schemeClr val="accent6"/>
                </a:solidFill>
              </a:endParaRPr>
            </a:p>
          </p:txBody>
        </p:sp>
        <p:sp>
          <p:nvSpPr>
            <p:cNvPr id="34" name="Rounded Rectangle 33"/>
            <p:cNvSpPr/>
            <p:nvPr/>
          </p:nvSpPr>
          <p:spPr>
            <a:xfrm>
              <a:off x="6790618" y="5121304"/>
              <a:ext cx="1261235" cy="24552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6"/>
                  </a:solidFill>
                </a:rPr>
                <a:t>Determination 2</a:t>
              </a:r>
              <a:endParaRPr lang="en-US" sz="1200" dirty="0">
                <a:solidFill>
                  <a:schemeClr val="accent6"/>
                </a:solidFill>
              </a:endParaRPr>
            </a:p>
          </p:txBody>
        </p:sp>
        <p:sp>
          <p:nvSpPr>
            <p:cNvPr id="73" name="TextBox 72"/>
            <p:cNvSpPr txBox="1"/>
            <p:nvPr/>
          </p:nvSpPr>
          <p:spPr>
            <a:xfrm>
              <a:off x="5497063" y="5948207"/>
              <a:ext cx="1418087" cy="369332"/>
            </a:xfrm>
            <a:prstGeom prst="rect">
              <a:avLst/>
            </a:prstGeom>
            <a:noFill/>
          </p:spPr>
          <p:txBody>
            <a:bodyPr wrap="square" rtlCol="0">
              <a:spAutoFit/>
            </a:bodyPr>
            <a:lstStyle/>
            <a:p>
              <a:r>
                <a:rPr lang="en-US" sz="1800" dirty="0" smtClean="0"/>
                <a:t>(extension)</a:t>
              </a:r>
              <a:endParaRPr lang="en-US" sz="1800" dirty="0"/>
            </a:p>
          </p:txBody>
        </p:sp>
      </p:grpSp>
      <p:sp>
        <p:nvSpPr>
          <p:cNvPr id="74" name="TextBox 73"/>
          <p:cNvSpPr txBox="1"/>
          <p:nvPr/>
        </p:nvSpPr>
        <p:spPr>
          <a:xfrm>
            <a:off x="5691945" y="958086"/>
            <a:ext cx="1418087" cy="369332"/>
          </a:xfrm>
          <a:prstGeom prst="rect">
            <a:avLst/>
          </a:prstGeom>
          <a:noFill/>
        </p:spPr>
        <p:txBody>
          <a:bodyPr wrap="square" rtlCol="0">
            <a:spAutoFit/>
          </a:bodyPr>
          <a:lstStyle/>
          <a:p>
            <a:r>
              <a:rPr lang="en-US" sz="1800" dirty="0" smtClean="0"/>
              <a:t>(extension)</a:t>
            </a:r>
            <a:endParaRPr lang="en-US" sz="1800" dirty="0"/>
          </a:p>
        </p:txBody>
      </p:sp>
      <p:sp>
        <p:nvSpPr>
          <p:cNvPr id="80" name="TextBox 79"/>
          <p:cNvSpPr txBox="1"/>
          <p:nvPr/>
        </p:nvSpPr>
        <p:spPr>
          <a:xfrm rot="1830578">
            <a:off x="2284012" y="3656013"/>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1" name="TextBox 80"/>
          <p:cNvSpPr txBox="1"/>
          <p:nvPr/>
        </p:nvSpPr>
        <p:spPr>
          <a:xfrm>
            <a:off x="2292238" y="2981454"/>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sp>
        <p:nvSpPr>
          <p:cNvPr id="82" name="TextBox 81"/>
          <p:cNvSpPr txBox="1"/>
          <p:nvPr/>
        </p:nvSpPr>
        <p:spPr>
          <a:xfrm rot="20559514">
            <a:off x="2306113" y="2535781"/>
            <a:ext cx="989927" cy="338554"/>
          </a:xfrm>
          <a:prstGeom prst="rect">
            <a:avLst/>
          </a:prstGeom>
          <a:solidFill>
            <a:schemeClr val="bg1"/>
          </a:solidFill>
        </p:spPr>
        <p:txBody>
          <a:bodyPr wrap="square" rtlCol="0">
            <a:spAutoFit/>
          </a:bodyPr>
          <a:lstStyle/>
          <a:p>
            <a:r>
              <a:rPr lang="en-US" sz="1600" dirty="0" smtClean="0"/>
              <a:t>describes</a:t>
            </a:r>
            <a:endParaRPr lang="en-US" sz="1600" dirty="0"/>
          </a:p>
        </p:txBody>
      </p:sp>
      <p:pic>
        <p:nvPicPr>
          <p:cNvPr id="1037" name="Picture 1036"/>
          <p:cNvPicPr>
            <a:picLocks noChangeAspect="1"/>
          </p:cNvPicPr>
          <p:nvPr/>
        </p:nvPicPr>
        <p:blipFill rotWithShape="1">
          <a:blip r:embed="rId6"/>
          <a:srcRect r="59764"/>
          <a:stretch/>
        </p:blipFill>
        <p:spPr>
          <a:xfrm>
            <a:off x="4230407" y="3128929"/>
            <a:ext cx="851917" cy="540777"/>
          </a:xfrm>
          <a:prstGeom prst="rect">
            <a:avLst/>
          </a:prstGeom>
        </p:spPr>
      </p:pic>
      <p:sp>
        <p:nvSpPr>
          <p:cNvPr id="87" name="TextBox 86"/>
          <p:cNvSpPr txBox="1"/>
          <p:nvPr/>
        </p:nvSpPr>
        <p:spPr>
          <a:xfrm rot="3563902">
            <a:off x="5625739" y="4425628"/>
            <a:ext cx="621326" cy="246221"/>
          </a:xfrm>
          <a:prstGeom prst="rect">
            <a:avLst/>
          </a:prstGeom>
          <a:solidFill>
            <a:schemeClr val="bg1"/>
          </a:solidFill>
        </p:spPr>
        <p:txBody>
          <a:bodyPr wrap="square" rtlCol="0">
            <a:spAutoFit/>
          </a:bodyPr>
          <a:lstStyle/>
          <a:p>
            <a:r>
              <a:rPr lang="en-US" sz="1000" dirty="0" smtClean="0"/>
              <a:t>extends</a:t>
            </a:r>
            <a:endParaRPr lang="en-US" sz="1000" dirty="0"/>
          </a:p>
        </p:txBody>
      </p:sp>
      <p:sp>
        <p:nvSpPr>
          <p:cNvPr id="88" name="TextBox 87"/>
          <p:cNvSpPr txBox="1"/>
          <p:nvPr/>
        </p:nvSpPr>
        <p:spPr>
          <a:xfrm rot="20199429">
            <a:off x="5285959" y="2545767"/>
            <a:ext cx="591790" cy="246221"/>
          </a:xfrm>
          <a:prstGeom prst="rect">
            <a:avLst/>
          </a:prstGeom>
          <a:solidFill>
            <a:schemeClr val="bg1"/>
          </a:solidFill>
        </p:spPr>
        <p:txBody>
          <a:bodyPr wrap="square" rtlCol="0">
            <a:spAutoFit/>
          </a:bodyPr>
          <a:lstStyle/>
          <a:p>
            <a:r>
              <a:rPr lang="en-US" sz="1000" dirty="0" smtClean="0"/>
              <a:t>extends</a:t>
            </a:r>
            <a:endParaRPr lang="en-US" sz="1000" dirty="0"/>
          </a:p>
        </p:txBody>
      </p:sp>
      <p:grpSp>
        <p:nvGrpSpPr>
          <p:cNvPr id="90" name="Group 89"/>
          <p:cNvGrpSpPr/>
          <p:nvPr/>
        </p:nvGrpSpPr>
        <p:grpSpPr>
          <a:xfrm>
            <a:off x="482044" y="4506712"/>
            <a:ext cx="1222524" cy="1499262"/>
            <a:chOff x="1076177" y="2593577"/>
            <a:chExt cx="1222524" cy="1499262"/>
          </a:xfrm>
        </p:grpSpPr>
        <p:grpSp>
          <p:nvGrpSpPr>
            <p:cNvPr id="91" name="Group 90"/>
            <p:cNvGrpSpPr/>
            <p:nvPr/>
          </p:nvGrpSpPr>
          <p:grpSpPr>
            <a:xfrm>
              <a:off x="1216357" y="2593577"/>
              <a:ext cx="970514" cy="1071077"/>
              <a:chOff x="1108124" y="3564797"/>
              <a:chExt cx="658764" cy="727024"/>
            </a:xfrm>
          </p:grpSpPr>
          <p:sp>
            <p:nvSpPr>
              <p:cNvPr id="94" name="Rectangle 93"/>
              <p:cNvSpPr/>
              <p:nvPr/>
            </p:nvSpPr>
            <p:spPr>
              <a:xfrm>
                <a:off x="1108124" y="3587283"/>
                <a:ext cx="614597" cy="7045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p:cNvSpPr/>
              <p:nvPr/>
            </p:nvSpPr>
            <p:spPr>
              <a:xfrm>
                <a:off x="1543987" y="3587283"/>
                <a:ext cx="178734" cy="16025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ight Triangle 95"/>
              <p:cNvSpPr/>
              <p:nvPr/>
            </p:nvSpPr>
            <p:spPr>
              <a:xfrm flipH="1" flipV="1">
                <a:off x="1528996" y="3564797"/>
                <a:ext cx="237892" cy="210278"/>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TextBox 91"/>
            <p:cNvSpPr txBox="1"/>
            <p:nvPr/>
          </p:nvSpPr>
          <p:spPr>
            <a:xfrm>
              <a:off x="1076177" y="3692729"/>
              <a:ext cx="1222524" cy="400110"/>
            </a:xfrm>
            <a:prstGeom prst="rect">
              <a:avLst/>
            </a:prstGeom>
            <a:noFill/>
          </p:spPr>
          <p:txBody>
            <a:bodyPr wrap="square" rtlCol="0">
              <a:spAutoFit/>
            </a:bodyPr>
            <a:lstStyle/>
            <a:p>
              <a:r>
                <a:rPr lang="en-US" sz="2000" dirty="0" smtClean="0"/>
                <a:t>eml.xml</a:t>
              </a:r>
              <a:endParaRPr lang="en-US" sz="2000" dirty="0"/>
            </a:p>
          </p:txBody>
        </p:sp>
        <p:sp>
          <p:nvSpPr>
            <p:cNvPr id="93" name="TextBox 92"/>
            <p:cNvSpPr txBox="1"/>
            <p:nvPr/>
          </p:nvSpPr>
          <p:spPr>
            <a:xfrm>
              <a:off x="1305468" y="2933967"/>
              <a:ext cx="727223" cy="707886"/>
            </a:xfrm>
            <a:prstGeom prst="rect">
              <a:avLst/>
            </a:prstGeom>
            <a:noFill/>
          </p:spPr>
          <p:txBody>
            <a:bodyPr wrap="square" rtlCol="0">
              <a:spAutoFit/>
            </a:bodyPr>
            <a:lstStyle/>
            <a:p>
              <a:r>
                <a:rPr lang="en-US" sz="2000" dirty="0" smtClean="0"/>
                <a:t>eml.XML</a:t>
              </a:r>
              <a:endParaRPr lang="en-US" sz="2000" dirty="0"/>
            </a:p>
          </p:txBody>
        </p:sp>
      </p:grpSp>
      <p:sp>
        <p:nvSpPr>
          <p:cNvPr id="97" name="TextBox 96"/>
          <p:cNvSpPr txBox="1"/>
          <p:nvPr/>
        </p:nvSpPr>
        <p:spPr>
          <a:xfrm>
            <a:off x="482043" y="5885580"/>
            <a:ext cx="3480357" cy="646331"/>
          </a:xfrm>
          <a:prstGeom prst="rect">
            <a:avLst/>
          </a:prstGeom>
          <a:noFill/>
        </p:spPr>
        <p:txBody>
          <a:bodyPr wrap="square" rtlCol="0">
            <a:spAutoFit/>
          </a:bodyPr>
          <a:lstStyle/>
          <a:p>
            <a:r>
              <a:rPr lang="en-US" sz="1800" dirty="0"/>
              <a:t>m</a:t>
            </a:r>
            <a:r>
              <a:rPr lang="en-US" sz="1800" dirty="0" smtClean="0"/>
              <a:t>etadata about the dataset, collection and contact information</a:t>
            </a:r>
            <a:endParaRPr lang="en-US" sz="1800" dirty="0"/>
          </a:p>
        </p:txBody>
      </p:sp>
      <p:pic>
        <p:nvPicPr>
          <p:cNvPr id="1039" name="Picture 1038"/>
          <p:cNvPicPr>
            <a:picLocks noChangeAspect="1"/>
          </p:cNvPicPr>
          <p:nvPr/>
        </p:nvPicPr>
        <p:blipFill>
          <a:blip r:embed="rId7"/>
          <a:stretch>
            <a:fillRect/>
          </a:stretch>
        </p:blipFill>
        <p:spPr>
          <a:xfrm>
            <a:off x="5820104" y="1740506"/>
            <a:ext cx="905446" cy="631707"/>
          </a:xfrm>
          <a:prstGeom prst="rect">
            <a:avLst/>
          </a:prstGeom>
        </p:spPr>
      </p:pic>
      <p:pic>
        <p:nvPicPr>
          <p:cNvPr id="1040" name="Picture 1039"/>
          <p:cNvPicPr>
            <a:picLocks noChangeAspect="1"/>
          </p:cNvPicPr>
          <p:nvPr/>
        </p:nvPicPr>
        <p:blipFill>
          <a:blip r:embed="rId8"/>
          <a:stretch>
            <a:fillRect/>
          </a:stretch>
        </p:blipFill>
        <p:spPr>
          <a:xfrm>
            <a:off x="5746725" y="5327862"/>
            <a:ext cx="876744" cy="660332"/>
          </a:xfrm>
          <a:prstGeom prst="rect">
            <a:avLst/>
          </a:prstGeom>
        </p:spPr>
      </p:pic>
      <p:grpSp>
        <p:nvGrpSpPr>
          <p:cNvPr id="1050" name="Group 1049"/>
          <p:cNvGrpSpPr/>
          <p:nvPr/>
        </p:nvGrpSpPr>
        <p:grpSpPr>
          <a:xfrm>
            <a:off x="6893776" y="2935648"/>
            <a:ext cx="1888507" cy="1647550"/>
            <a:chOff x="6822212" y="2705058"/>
            <a:chExt cx="1888507" cy="1647550"/>
          </a:xfrm>
        </p:grpSpPr>
        <p:grpSp>
          <p:nvGrpSpPr>
            <p:cNvPr id="1041" name="Group 1040"/>
            <p:cNvGrpSpPr/>
            <p:nvPr/>
          </p:nvGrpSpPr>
          <p:grpSpPr>
            <a:xfrm>
              <a:off x="6822212" y="2705058"/>
              <a:ext cx="969754" cy="1037950"/>
              <a:chOff x="6822212" y="2705058"/>
              <a:chExt cx="969754" cy="1037950"/>
            </a:xfrm>
          </p:grpSpPr>
          <p:sp>
            <p:nvSpPr>
              <p:cNvPr id="100" name="Rectangle 99"/>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ight Triangle 100"/>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ight Triangle 101"/>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6974612" y="2857458"/>
              <a:ext cx="969754" cy="1037950"/>
              <a:chOff x="6822212" y="2705058"/>
              <a:chExt cx="969754" cy="1037950"/>
            </a:xfrm>
          </p:grpSpPr>
          <p:sp>
            <p:nvSpPr>
              <p:cNvPr id="105" name="Rectangle 104"/>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Triangle 105"/>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106"/>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127012" y="3009858"/>
              <a:ext cx="969754" cy="1037950"/>
              <a:chOff x="6822212" y="2705058"/>
              <a:chExt cx="969754" cy="1037950"/>
            </a:xfrm>
          </p:grpSpPr>
          <p:sp>
            <p:nvSpPr>
              <p:cNvPr id="109" name="Rectangle 108"/>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Triangle 109"/>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Triangle 110"/>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279412" y="3162258"/>
              <a:ext cx="969754" cy="1037950"/>
              <a:chOff x="6822212" y="2705058"/>
              <a:chExt cx="969754" cy="1037950"/>
            </a:xfrm>
          </p:grpSpPr>
          <p:sp>
            <p:nvSpPr>
              <p:cNvPr id="113" name="Rectangle 112"/>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Triangle 113"/>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Triangle 114"/>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431812" y="3314658"/>
              <a:ext cx="969754" cy="1037950"/>
              <a:chOff x="6822212" y="2705058"/>
              <a:chExt cx="969754" cy="1037950"/>
            </a:xfrm>
          </p:grpSpPr>
          <p:sp>
            <p:nvSpPr>
              <p:cNvPr id="117" name="Rectangle 116"/>
              <p:cNvSpPr/>
              <p:nvPr/>
            </p:nvSpPr>
            <p:spPr>
              <a:xfrm>
                <a:off x="6822212" y="2705058"/>
                <a:ext cx="905446" cy="10379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Triangle 117"/>
              <p:cNvSpPr/>
              <p:nvPr/>
            </p:nvSpPr>
            <p:spPr>
              <a:xfrm flipH="1" flipV="1">
                <a:off x="7441495" y="2705058"/>
                <a:ext cx="350471" cy="309789"/>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p:cNvSpPr/>
              <p:nvPr/>
            </p:nvSpPr>
            <p:spPr>
              <a:xfrm>
                <a:off x="7447845" y="2719803"/>
                <a:ext cx="263317" cy="236098"/>
              </a:xfrm>
              <a:prstGeom prst="rtTriangle">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49" name="Picture 104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386869" y="2722393"/>
              <a:ext cx="323850" cy="1625495"/>
            </a:xfrm>
            <a:prstGeom prst="rect">
              <a:avLst/>
            </a:prstGeom>
          </p:spPr>
        </p:pic>
      </p:grpSp>
      <p:sp>
        <p:nvSpPr>
          <p:cNvPr id="78" name="Title 1"/>
          <p:cNvSpPr txBox="1">
            <a:spLocks/>
          </p:cNvSpPr>
          <p:nvPr/>
        </p:nvSpPr>
        <p:spPr>
          <a:xfrm>
            <a:off x="691287" y="29691"/>
            <a:ext cx="8229600" cy="571500"/>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r"/>
            <a:r>
              <a:rPr lang="en-US" sz="2400" dirty="0" smtClean="0">
                <a:solidFill>
                  <a:schemeClr val="bg1"/>
                </a:solidFill>
              </a:rPr>
              <a:t>One format for sharing data, a DwC-Archive</a:t>
            </a:r>
            <a:endParaRPr lang="en-US" sz="2400" dirty="0">
              <a:solidFill>
                <a:schemeClr val="bg1"/>
              </a:solidFill>
            </a:endParaRPr>
          </a:p>
        </p:txBody>
      </p:sp>
      <p:sp>
        <p:nvSpPr>
          <p:cNvPr id="79" name="Oval 78"/>
          <p:cNvSpPr/>
          <p:nvPr/>
        </p:nvSpPr>
        <p:spPr>
          <a:xfrm>
            <a:off x="146305" y="4473384"/>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723320" y="2606460"/>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5330060" y="1332006"/>
            <a:ext cx="1909266"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08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728147"/>
            <a:ext cx="8217017" cy="4236426"/>
          </a:xfrm>
        </p:spPr>
        <p:txBody>
          <a:bodyPr/>
          <a:lstStyle/>
          <a:p>
            <a:pPr lvl="0" algn="ctr"/>
            <a:r>
              <a:rPr lang="en-US" sz="7200" dirty="0" smtClean="0"/>
              <a:t>s</a:t>
            </a:r>
            <a:r>
              <a:rPr lang="en-US" sz="8000" dirty="0" smtClean="0"/>
              <a:t>t</a:t>
            </a:r>
            <a:r>
              <a:rPr lang="en-US" sz="8800" dirty="0" smtClean="0"/>
              <a:t>a</a:t>
            </a:r>
            <a:r>
              <a:rPr lang="en-US" sz="9600" dirty="0" smtClean="0"/>
              <a:t>n</a:t>
            </a:r>
            <a:r>
              <a:rPr lang="en-US" sz="11500" dirty="0" smtClean="0"/>
              <a:t>d</a:t>
            </a:r>
            <a:r>
              <a:rPr lang="en-US" sz="13800" dirty="0" smtClean="0"/>
              <a:t>a</a:t>
            </a:r>
            <a:r>
              <a:rPr lang="en-US" sz="16600" dirty="0" smtClean="0"/>
              <a:t>rd</a:t>
            </a:r>
            <a:r>
              <a:rPr lang="en-US" sz="19900" dirty="0" smtClean="0"/>
              <a:t>s</a:t>
            </a:r>
            <a:endParaRPr lang="en-US" sz="4800" dirty="0"/>
          </a:p>
        </p:txBody>
      </p:sp>
    </p:spTree>
    <p:extLst>
      <p:ext uri="{BB962C8B-B14F-4D97-AF65-F5344CB8AC3E}">
        <p14:creationId xmlns:p14="http://schemas.microsoft.com/office/powerpoint/2010/main" val="88869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269974"/>
            <a:ext cx="4038600" cy="3086375"/>
          </a:xfrm>
        </p:spPr>
        <p:txBody>
          <a:bodyPr/>
          <a:lstStyle/>
          <a:p>
            <a:r>
              <a:rPr lang="en-US" sz="2000" dirty="0" smtClean="0"/>
              <a:t>plan ahead, </a:t>
            </a:r>
            <a:r>
              <a:rPr lang="en-US" sz="2000" dirty="0" smtClean="0">
                <a:solidFill>
                  <a:schemeClr val="accent3">
                    <a:lumMod val="75000"/>
                  </a:schemeClr>
                </a:solidFill>
                <a:effectLst>
                  <a:outerShdw blurRad="38100" dist="38100" dir="2700000" algn="tl">
                    <a:srgbClr val="000000">
                      <a:alpha val="43137"/>
                    </a:srgbClr>
                  </a:outerShdw>
                </a:effectLst>
              </a:rPr>
              <a:t>stop legacy data proliferation</a:t>
            </a:r>
          </a:p>
          <a:p>
            <a:r>
              <a:rPr lang="en-US" sz="2000" dirty="0" smtClean="0"/>
              <a:t>think globally</a:t>
            </a:r>
          </a:p>
          <a:p>
            <a:r>
              <a:rPr lang="en-US" sz="2000" dirty="0" smtClean="0"/>
              <a:t>use standards, identifiers!</a:t>
            </a:r>
          </a:p>
          <a:p>
            <a:r>
              <a:rPr lang="en-US" sz="2000" dirty="0" smtClean="0"/>
              <a:t>manage data for long term</a:t>
            </a:r>
          </a:p>
          <a:p>
            <a:pPr lvl="1"/>
            <a:r>
              <a:rPr lang="en-US" sz="2000" dirty="0" smtClean="0"/>
              <a:t>The long tail of data</a:t>
            </a:r>
          </a:p>
          <a:p>
            <a:r>
              <a:rPr lang="en-US" sz="2000" dirty="0" smtClean="0"/>
              <a:t>help the standards community</a:t>
            </a:r>
            <a:endParaRPr lang="en-US" sz="2000" dirty="0"/>
          </a:p>
        </p:txBody>
      </p:sp>
      <p:sp>
        <p:nvSpPr>
          <p:cNvPr id="6" name="Content Placeholder 5"/>
          <p:cNvSpPr>
            <a:spLocks noGrp="1"/>
          </p:cNvSpPr>
          <p:nvPr>
            <p:ph sz="half" idx="2"/>
          </p:nvPr>
        </p:nvSpPr>
        <p:spPr>
          <a:xfrm>
            <a:off x="4648200" y="3269974"/>
            <a:ext cx="4038600" cy="3086375"/>
          </a:xfrm>
        </p:spPr>
        <p:txBody>
          <a:bodyPr/>
          <a:lstStyle/>
          <a:p>
            <a:r>
              <a:rPr lang="en-US" sz="2000" dirty="0"/>
              <a:t>data organization (classes / grouping)</a:t>
            </a:r>
          </a:p>
          <a:p>
            <a:pPr lvl="1"/>
            <a:r>
              <a:rPr lang="en-US" sz="2000" dirty="0"/>
              <a:t>data standards facilitate data use / re-use</a:t>
            </a:r>
          </a:p>
          <a:p>
            <a:pPr lvl="2"/>
            <a:r>
              <a:rPr lang="en-US" sz="2000" dirty="0"/>
              <a:t>Keeping concepts separate</a:t>
            </a:r>
          </a:p>
          <a:p>
            <a:pPr lvl="2"/>
            <a:r>
              <a:rPr lang="en-US" sz="2000" dirty="0"/>
              <a:t>Using standard data formats</a:t>
            </a:r>
          </a:p>
          <a:p>
            <a:pPr lvl="1"/>
            <a:r>
              <a:rPr lang="en-US" sz="2000" dirty="0" smtClean="0"/>
              <a:t>locality </a:t>
            </a:r>
            <a:r>
              <a:rPr lang="en-US" sz="2000" dirty="0"/>
              <a:t>data</a:t>
            </a:r>
          </a:p>
          <a:p>
            <a:pPr lvl="1"/>
            <a:r>
              <a:rPr lang="en-US" sz="2000" dirty="0" smtClean="0"/>
              <a:t>collector </a:t>
            </a:r>
            <a:r>
              <a:rPr lang="en-US" sz="2000" dirty="0"/>
              <a:t>data</a:t>
            </a:r>
          </a:p>
        </p:txBody>
      </p:sp>
      <p:sp>
        <p:nvSpPr>
          <p:cNvPr id="5" name="Down Arrow 4"/>
          <p:cNvSpPr/>
          <p:nvPr/>
        </p:nvSpPr>
        <p:spPr>
          <a:xfrm rot="16673010">
            <a:off x="651904" y="1099652"/>
            <a:ext cx="1317647" cy="1972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You have the power to</a:t>
            </a:r>
            <a:endParaRPr lang="en-US" sz="2000" dirty="0"/>
          </a:p>
        </p:txBody>
      </p:sp>
      <p:sp>
        <p:nvSpPr>
          <p:cNvPr id="8" name="Title 7"/>
          <p:cNvSpPr>
            <a:spLocks noGrp="1"/>
          </p:cNvSpPr>
          <p:nvPr>
            <p:ph type="title"/>
          </p:nvPr>
        </p:nvSpPr>
        <p:spPr/>
        <p:txBody>
          <a:bodyPr/>
          <a:lstStyle/>
          <a:p>
            <a:r>
              <a:rPr lang="en-US" dirty="0" smtClean="0"/>
              <a:t>Common Themes</a:t>
            </a:r>
            <a:endParaRPr lang="en-US" dirty="0"/>
          </a:p>
        </p:txBody>
      </p:sp>
      <p:sp>
        <p:nvSpPr>
          <p:cNvPr id="9" name="TextBox 8"/>
          <p:cNvSpPr txBox="1"/>
          <p:nvPr/>
        </p:nvSpPr>
        <p:spPr>
          <a:xfrm>
            <a:off x="2084739" y="1913113"/>
            <a:ext cx="5806931" cy="1077218"/>
          </a:xfrm>
          <a:prstGeom prst="rect">
            <a:avLst/>
          </a:prstGeom>
          <a:noFill/>
        </p:spPr>
        <p:txBody>
          <a:bodyPr wrap="square" rtlCol="0">
            <a:spAutoFit/>
          </a:bodyPr>
          <a:lstStyle/>
          <a:p>
            <a:pPr marL="0" lvl="3" algn="ctr"/>
            <a:r>
              <a:rPr lang="en-US" sz="3200" dirty="0" smtClean="0"/>
              <a:t>extend </a:t>
            </a:r>
            <a:r>
              <a:rPr lang="en-US" sz="3200" dirty="0"/>
              <a:t>the </a:t>
            </a:r>
            <a:r>
              <a:rPr lang="en-US" sz="3200" dirty="0" smtClean="0"/>
              <a:t>life, usefulness, and discoverability of NHC data</a:t>
            </a:r>
            <a:endParaRPr lang="en-US" sz="32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3758" y="663643"/>
            <a:ext cx="969827" cy="969827"/>
          </a:xfrm>
          <a:prstGeom prst="rect">
            <a:avLst/>
          </a:prstGeom>
        </p:spPr>
      </p:pic>
    </p:spTree>
    <p:extLst>
      <p:ext uri="{BB962C8B-B14F-4D97-AF65-F5344CB8AC3E}">
        <p14:creationId xmlns:p14="http://schemas.microsoft.com/office/powerpoint/2010/main" val="626850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74803" y="4469090"/>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algn="ctr"/>
            <a:r>
              <a:rPr lang="en-US" b="0" dirty="0" smtClean="0">
                <a:solidFill>
                  <a:schemeClr val="accent5"/>
                </a:solidFill>
                <a:effectLst>
                  <a:outerShdw blurRad="38100" dist="38100" dir="2700000" algn="tl">
                    <a:srgbClr val="000000">
                      <a:alpha val="43137"/>
                    </a:srgbClr>
                  </a:outerShdw>
                </a:effectLst>
              </a:rPr>
              <a:t>Data </a:t>
            </a:r>
            <a:r>
              <a:rPr lang="en-US" b="0" dirty="0" smtClean="0"/>
              <a:t>and</a:t>
            </a:r>
            <a:r>
              <a:rPr lang="en-US" b="0" dirty="0" smtClean="0">
                <a:effectLst>
                  <a:outerShdw blurRad="38100" dist="38100" dir="2700000" algn="tl">
                    <a:srgbClr val="000000">
                      <a:alpha val="43137"/>
                    </a:srgbClr>
                  </a:outerShdw>
                </a:effectLst>
              </a:rPr>
              <a:t> </a:t>
            </a:r>
            <a:r>
              <a:rPr lang="en-US" b="0" dirty="0" smtClean="0">
                <a:solidFill>
                  <a:schemeClr val="accent5"/>
                </a:solidFill>
                <a:effectLst>
                  <a:outerShdw blurRad="38100" dist="38100" dir="2700000" algn="tl">
                    <a:srgbClr val="000000">
                      <a:alpha val="43137"/>
                    </a:srgbClr>
                  </a:outerShdw>
                </a:effectLst>
              </a:rPr>
              <a:t>Metadata</a:t>
            </a:r>
            <a:r>
              <a:rPr lang="en-US" dirty="0"/>
              <a:t>. </a:t>
            </a:r>
            <a:r>
              <a:rPr lang="en-US" dirty="0" smtClean="0"/>
              <a:t/>
            </a:r>
            <a:br>
              <a:rPr lang="en-US" dirty="0" smtClean="0"/>
            </a:br>
            <a:r>
              <a:rPr lang="en-US" b="0" dirty="0" smtClean="0"/>
              <a:t>It’s </a:t>
            </a:r>
            <a:r>
              <a:rPr lang="en-US" b="0" dirty="0"/>
              <a:t>about </a:t>
            </a:r>
            <a:r>
              <a:rPr lang="en-US" b="0" dirty="0" smtClean="0">
                <a:solidFill>
                  <a:schemeClr val="accent5"/>
                </a:solidFill>
                <a:effectLst>
                  <a:outerShdw blurRad="38100" dist="38100" dir="2700000" algn="tl">
                    <a:srgbClr val="000000">
                      <a:alpha val="43137"/>
                    </a:srgbClr>
                  </a:outerShdw>
                </a:effectLst>
              </a:rPr>
              <a:t>discovery </a:t>
            </a:r>
            <a:r>
              <a:rPr lang="en-US" b="0" dirty="0" smtClean="0"/>
              <a:t>and</a:t>
            </a:r>
            <a:r>
              <a:rPr lang="en-US" b="0" dirty="0" smtClean="0">
                <a:solidFill>
                  <a:schemeClr val="accent5"/>
                </a:solidFill>
                <a:effectLst>
                  <a:outerShdw blurRad="38100" dist="38100" dir="2700000" algn="tl">
                    <a:srgbClr val="000000">
                      <a:alpha val="43137"/>
                    </a:srgbClr>
                  </a:outerShdw>
                </a:effectLst>
              </a:rPr>
              <a:t> data re/use</a:t>
            </a:r>
            <a:r>
              <a:rPr lang="en-US" b="0" dirty="0" smtClean="0"/>
              <a:t>. </a:t>
            </a:r>
            <a:br>
              <a:rPr lang="en-US" b="0" dirty="0" smtClean="0"/>
            </a:br>
            <a:r>
              <a:rPr lang="en-US" b="0" dirty="0" smtClean="0"/>
              <a:t>It’s </a:t>
            </a:r>
            <a:r>
              <a:rPr lang="en-US" b="0" dirty="0"/>
              <a:t>about </a:t>
            </a:r>
            <a:r>
              <a:rPr lang="en-US" b="0" dirty="0">
                <a:solidFill>
                  <a:schemeClr val="accent5"/>
                </a:solidFill>
                <a:effectLst>
                  <a:outerShdw blurRad="38100" dist="38100" dir="2700000" algn="tl">
                    <a:srgbClr val="000000">
                      <a:alpha val="43137"/>
                    </a:srgbClr>
                  </a:outerShdw>
                </a:effectLst>
              </a:rPr>
              <a:t>feedback</a:t>
            </a:r>
            <a:r>
              <a:rPr lang="en-US" b="0" dirty="0">
                <a:solidFill>
                  <a:schemeClr val="accent5"/>
                </a:solidFill>
              </a:rPr>
              <a:t> </a:t>
            </a:r>
            <a:r>
              <a:rPr lang="en-US" b="0" dirty="0"/>
              <a:t>and </a:t>
            </a:r>
            <a:r>
              <a:rPr lang="en-US" b="0" dirty="0">
                <a:solidFill>
                  <a:schemeClr val="accent5"/>
                </a:solidFill>
                <a:effectLst>
                  <a:outerShdw blurRad="38100" dist="38100" dir="2700000" algn="tl">
                    <a:srgbClr val="000000">
                      <a:alpha val="43137"/>
                    </a:srgbClr>
                  </a:outerShdw>
                </a:effectLst>
              </a:rPr>
              <a:t>accountability</a:t>
            </a:r>
            <a:r>
              <a:rPr lang="en-US" b="0" dirty="0"/>
              <a:t>. </a:t>
            </a:r>
            <a:r>
              <a:rPr lang="en-US" b="0" dirty="0" smtClean="0"/>
              <a:t/>
            </a:r>
            <a:br>
              <a:rPr lang="en-US" b="0" dirty="0" smtClean="0"/>
            </a:br>
            <a:r>
              <a:rPr lang="en-US" b="0" dirty="0" smtClean="0"/>
              <a:t>It’s </a:t>
            </a:r>
            <a:r>
              <a:rPr lang="en-US" b="0" dirty="0"/>
              <a:t>about </a:t>
            </a:r>
            <a:r>
              <a:rPr lang="en-US" b="0" dirty="0">
                <a:solidFill>
                  <a:schemeClr val="accent5"/>
                </a:solidFill>
                <a:effectLst>
                  <a:outerShdw blurRad="38100" dist="38100" dir="2700000" algn="tl">
                    <a:srgbClr val="000000">
                      <a:alpha val="43137"/>
                    </a:srgbClr>
                  </a:outerShdw>
                </a:effectLst>
              </a:rPr>
              <a:t>credit</a:t>
            </a:r>
            <a:r>
              <a:rPr lang="en-US" b="0" dirty="0"/>
              <a:t> and </a:t>
            </a:r>
            <a:r>
              <a:rPr lang="en-US" b="0" dirty="0">
                <a:solidFill>
                  <a:schemeClr val="accent5"/>
                </a:solidFill>
                <a:effectLst>
                  <a:outerShdw blurRad="38100" dist="38100" dir="2700000" algn="tl">
                    <a:srgbClr val="000000">
                      <a:alpha val="43137"/>
                    </a:srgbClr>
                  </a:outerShdw>
                </a:effectLst>
              </a:rPr>
              <a:t>attribution</a:t>
            </a:r>
            <a:r>
              <a:rPr lang="en-US" b="0" dirty="0"/>
              <a:t>. </a:t>
            </a:r>
            <a:r>
              <a:rPr lang="en-US" b="0" dirty="0" smtClean="0"/>
              <a:t/>
            </a:r>
            <a:br>
              <a:rPr lang="en-US" b="0" dirty="0" smtClean="0"/>
            </a:br>
            <a:r>
              <a:rPr lang="en-US" b="0" dirty="0" smtClean="0"/>
              <a:t>Make </a:t>
            </a:r>
            <a:r>
              <a:rPr lang="en-US" b="0" dirty="0"/>
              <a:t>sure your data’s not under a rock.</a:t>
            </a:r>
          </a:p>
        </p:txBody>
      </p:sp>
      <p:sp>
        <p:nvSpPr>
          <p:cNvPr id="11" name="TextBox 10"/>
          <p:cNvSpPr txBox="1"/>
          <p:nvPr/>
        </p:nvSpPr>
        <p:spPr>
          <a:xfrm>
            <a:off x="4140072" y="5767709"/>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sp>
        <p:nvSpPr>
          <p:cNvPr id="12" name="TextBox 11"/>
          <p:cNvSpPr txBox="1"/>
          <p:nvPr/>
        </p:nvSpPr>
        <p:spPr>
          <a:xfrm>
            <a:off x="2785643" y="4463886"/>
            <a:ext cx="739739" cy="461665"/>
          </a:xfrm>
          <a:prstGeom prst="rect">
            <a:avLst/>
          </a:prstGeom>
          <a:noFill/>
        </p:spPr>
        <p:txBody>
          <a:bodyPr wrap="square" rtlCol="0">
            <a:spAutoFit/>
          </a:bodyPr>
          <a:lstStyle/>
          <a:p>
            <a:r>
              <a:rPr lang="en-US" dirty="0" smtClean="0">
                <a:solidFill>
                  <a:schemeClr val="accent5"/>
                </a:solidFill>
                <a:effectLst>
                  <a:outerShdw blurRad="38100" dist="38100" dir="2700000" algn="tl">
                    <a:srgbClr val="000000">
                      <a:alpha val="43137"/>
                    </a:srgbClr>
                  </a:outerShdw>
                </a:effectLst>
              </a:rPr>
              <a:t>data</a:t>
            </a:r>
            <a:endParaRPr lang="en-US" dirty="0">
              <a:solidFill>
                <a:schemeClr val="accent5"/>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0876" y="3267576"/>
            <a:ext cx="3702247" cy="2961798"/>
          </a:xfrm>
        </p:spPr>
      </p:pic>
    </p:spTree>
    <p:extLst>
      <p:ext uri="{BB962C8B-B14F-4D97-AF65-F5344CB8AC3E}">
        <p14:creationId xmlns:p14="http://schemas.microsoft.com/office/powerpoint/2010/main" val="93717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81481E-6 L 0.09531 0.00023 " pathEditMode="relative" rAng="0" ptsTypes="AA">
                                      <p:cBhvr>
                                        <p:cTn id="6" dur="2000" fill="hold"/>
                                        <p:tgtEl>
                                          <p:spTgt spid="7"/>
                                        </p:tgtEl>
                                        <p:attrNameLst>
                                          <p:attrName>ppt_x</p:attrName>
                                          <p:attrName>ppt_y</p:attrName>
                                        </p:attrNameLst>
                                      </p:cBhvr>
                                      <p:rCtr x="4757" y="0"/>
                                    </p:animMotion>
                                  </p:childTnLst>
                                </p:cTn>
                              </p:par>
                              <p:par>
                                <p:cTn id="7" presetID="42" presetClass="path" presetSubtype="0" accel="50000" decel="50000" fill="hold" grpId="0" nodeType="withEffect">
                                  <p:stCondLst>
                                    <p:cond delay="0"/>
                                  </p:stCondLst>
                                  <p:childTnLst>
                                    <p:animMotion origin="layout" path="M 8.33333E-7 2.96296E-6 L -0.00035 0.07014 " pathEditMode="relative" rAng="0" ptsTypes="AA">
                                      <p:cBhvr>
                                        <p:cTn id="8" dur="2000" fill="hold"/>
                                        <p:tgtEl>
                                          <p:spTgt spid="11"/>
                                        </p:tgtEl>
                                        <p:attrNameLst>
                                          <p:attrName>ppt_x</p:attrName>
                                          <p:attrName>ppt_y</p:attrName>
                                        </p:attrNameLst>
                                      </p:cBhvr>
                                      <p:rCtr x="-17" y="3495"/>
                                    </p:animMotion>
                                  </p:childTnLst>
                                </p:cTn>
                              </p:par>
                              <p:par>
                                <p:cTn id="9" presetID="42" presetClass="path" presetSubtype="0" accel="50000" decel="50000" fill="hold" grpId="0" nodeType="withEffect">
                                  <p:stCondLst>
                                    <p:cond delay="0"/>
                                  </p:stCondLst>
                                  <p:childTnLst>
                                    <p:animMotion origin="layout" path="M 1.11111E-6 -7.40741E-7 L -0.10434 -0.00278 " pathEditMode="relative" rAng="0" ptsTypes="AA">
                                      <p:cBhvr>
                                        <p:cTn id="10" dur="2000" fill="hold"/>
                                        <p:tgtEl>
                                          <p:spTgt spid="12"/>
                                        </p:tgtEl>
                                        <p:attrNameLst>
                                          <p:attrName>ppt_x</p:attrName>
                                          <p:attrName>ppt_y</p:attrName>
                                        </p:attrNameLst>
                                      </p:cBhvr>
                                      <p:rCtr x="-522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Let’s map some data to Darwin Core terms…</a:t>
            </a:r>
            <a:endParaRPr lang="en-US" sz="2800" dirty="0"/>
          </a:p>
        </p:txBody>
      </p:sp>
    </p:spTree>
    <p:extLst>
      <p:ext uri="{BB962C8B-B14F-4D97-AF65-F5344CB8AC3E}">
        <p14:creationId xmlns:p14="http://schemas.microsoft.com/office/powerpoint/2010/main" val="1212095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a:xfrm>
            <a:off x="457200" y="1709110"/>
            <a:ext cx="3320182" cy="4700729"/>
          </a:xfrm>
        </p:spPr>
        <p:txBody>
          <a:bodyPr/>
          <a:lstStyle/>
          <a:p>
            <a:r>
              <a:rPr lang="en-US" dirty="0" smtClean="0"/>
              <a:t>All kinds of standards</a:t>
            </a:r>
          </a:p>
          <a:p>
            <a:r>
              <a:rPr lang="en-US" dirty="0" smtClean="0"/>
              <a:t>Data sharing standards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166" y="1908116"/>
            <a:ext cx="4609973" cy="345748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86524" y="876773"/>
            <a:ext cx="1472772" cy="889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4655" y="979212"/>
            <a:ext cx="360000" cy="7128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0107" y="826028"/>
            <a:ext cx="999787" cy="99978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8922" y="2212445"/>
            <a:ext cx="999787" cy="99978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1381" y="5599868"/>
            <a:ext cx="803379" cy="91293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22971" y="4464306"/>
            <a:ext cx="931819" cy="95844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2374" y="5699390"/>
            <a:ext cx="877098" cy="71044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95698" y="3493410"/>
            <a:ext cx="751948" cy="806921"/>
          </a:xfrm>
          <a:prstGeom prst="rect">
            <a:avLst/>
          </a:prstGeom>
        </p:spPr>
      </p:pic>
      <p:sp>
        <p:nvSpPr>
          <p:cNvPr id="7" name="TextBox 6"/>
          <p:cNvSpPr txBox="1"/>
          <p:nvPr/>
        </p:nvSpPr>
        <p:spPr>
          <a:xfrm>
            <a:off x="4440165" y="1028054"/>
            <a:ext cx="1002432" cy="461665"/>
          </a:xfrm>
          <a:prstGeom prst="rect">
            <a:avLst/>
          </a:prstGeom>
          <a:noFill/>
        </p:spPr>
        <p:txBody>
          <a:bodyPr wrap="square" rtlCol="0">
            <a:spAutoFit/>
          </a:bodyPr>
          <a:lstStyle/>
          <a:p>
            <a:r>
              <a:rPr lang="en-US" dirty="0" smtClean="0"/>
              <a:t>HTML</a:t>
            </a:r>
            <a:endParaRPr lang="en-US" dirty="0"/>
          </a:p>
        </p:txBody>
      </p:sp>
      <p:sp>
        <p:nvSpPr>
          <p:cNvPr id="12" name="Oval 11"/>
          <p:cNvSpPr/>
          <p:nvPr/>
        </p:nvSpPr>
        <p:spPr>
          <a:xfrm>
            <a:off x="6192593" y="5404602"/>
            <a:ext cx="2152340" cy="117086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TDWG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1583" y="5621443"/>
            <a:ext cx="1495425" cy="80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5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Why do we need standards?</a:t>
            </a:r>
            <a:endParaRPr lang="en-US" sz="3200" dirty="0"/>
          </a:p>
        </p:txBody>
      </p:sp>
      <p:sp>
        <p:nvSpPr>
          <p:cNvPr id="3" name="Content Placeholder 2"/>
          <p:cNvSpPr>
            <a:spLocks noGrp="1"/>
          </p:cNvSpPr>
          <p:nvPr>
            <p:ph idx="1"/>
          </p:nvPr>
        </p:nvSpPr>
        <p:spPr/>
        <p:txBody>
          <a:bodyPr/>
          <a:lstStyle/>
          <a:p>
            <a:endParaRPr lang="en-US" dirty="0"/>
          </a:p>
        </p:txBody>
      </p:sp>
      <p:pic>
        <p:nvPicPr>
          <p:cNvPr id="6" name="Picture 2" descr="http://www.britishmuseum.org/images/rosettawriting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98412"/>
            <a:ext cx="6019800" cy="47656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574732"/>
            <a:ext cx="5943600" cy="369332"/>
          </a:xfrm>
          <a:prstGeom prst="rect">
            <a:avLst/>
          </a:prstGeom>
        </p:spPr>
        <p:txBody>
          <a:bodyPr wrap="square">
            <a:spAutoFit/>
          </a:bodyPr>
          <a:lstStyle/>
          <a:p>
            <a:r>
              <a:rPr lang="en-US" sz="1800" dirty="0"/>
              <a:t>http://www.britishmuseum.org/images/rosettawriting384.jpg</a:t>
            </a:r>
          </a:p>
        </p:txBody>
      </p:sp>
      <p:sp>
        <p:nvSpPr>
          <p:cNvPr id="7" name="Down Arrow 6"/>
          <p:cNvSpPr/>
          <p:nvPr/>
        </p:nvSpPr>
        <p:spPr>
          <a:xfrm rot="3758600">
            <a:off x="7073305" y="388811"/>
            <a:ext cx="914400" cy="2793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My data?</a:t>
            </a:r>
            <a:endParaRPr lang="en-US" sz="2400" dirty="0"/>
          </a:p>
        </p:txBody>
      </p:sp>
      <p:sp>
        <p:nvSpPr>
          <p:cNvPr id="11" name="Down Arrow 10"/>
          <p:cNvSpPr/>
          <p:nvPr/>
        </p:nvSpPr>
        <p:spPr>
          <a:xfrm rot="3758600">
            <a:off x="7142916" y="2139276"/>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Your data?</a:t>
            </a:r>
            <a:endParaRPr lang="en-US" sz="2400" dirty="0"/>
          </a:p>
        </p:txBody>
      </p:sp>
      <p:sp>
        <p:nvSpPr>
          <p:cNvPr id="13" name="Down Arrow 12"/>
          <p:cNvSpPr/>
          <p:nvPr/>
        </p:nvSpPr>
        <p:spPr>
          <a:xfrm rot="3758600">
            <a:off x="7142916" y="3764876"/>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map to </a:t>
            </a:r>
            <a:r>
              <a:rPr lang="en-US" sz="2400" smtClean="0"/>
              <a:t>a standard!</a:t>
            </a:r>
            <a:endParaRPr lang="en-US"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691" y="808244"/>
            <a:ext cx="575526" cy="575526"/>
          </a:xfrm>
          <a:prstGeom prst="rect">
            <a:avLst/>
          </a:prstGeom>
        </p:spPr>
      </p:pic>
    </p:spTree>
    <p:extLst>
      <p:ext uri="{BB962C8B-B14F-4D97-AF65-F5344CB8AC3E}">
        <p14:creationId xmlns:p14="http://schemas.microsoft.com/office/powerpoint/2010/main" val="333016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617" y="85533"/>
            <a:ext cx="7617577" cy="571500"/>
          </a:xfrm>
        </p:spPr>
        <p:txBody>
          <a:bodyPr/>
          <a:lstStyle/>
          <a:p>
            <a:r>
              <a:rPr lang="en-US" sz="1600" dirty="0" smtClean="0">
                <a:solidFill>
                  <a:schemeClr val="accent5"/>
                </a:solidFill>
              </a:rPr>
              <a:t>One specimen, sample, video, image or observation, so many kinds of data</a:t>
            </a:r>
            <a:endParaRPr lang="en-US" sz="1600" dirty="0">
              <a:solidFill>
                <a:schemeClr val="accent5"/>
              </a:solidFill>
            </a:endParaRPr>
          </a:p>
        </p:txBody>
      </p:sp>
      <p:sp>
        <p:nvSpPr>
          <p:cNvPr id="19" name="Rounded Rectangle 18"/>
          <p:cNvSpPr/>
          <p:nvPr/>
        </p:nvSpPr>
        <p:spPr>
          <a:xfrm>
            <a:off x="5980734" y="914033"/>
            <a:ext cx="2280071" cy="435502"/>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solidFill>
              </a:rPr>
              <a:t>Determination 3</a:t>
            </a:r>
            <a:endParaRPr lang="en-US" dirty="0">
              <a:solidFill>
                <a:schemeClr val="accent6"/>
              </a:solidFill>
            </a:endParaRPr>
          </a:p>
        </p:txBody>
      </p:sp>
      <p:sp>
        <p:nvSpPr>
          <p:cNvPr id="21" name="Rounded Rectangle 20"/>
          <p:cNvSpPr/>
          <p:nvPr/>
        </p:nvSpPr>
        <p:spPr>
          <a:xfrm>
            <a:off x="3558750" y="914033"/>
            <a:ext cx="2280071" cy="435502"/>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solidFill>
              </a:rPr>
              <a:t>Determination 1</a:t>
            </a:r>
            <a:endParaRPr lang="en-US" dirty="0">
              <a:solidFill>
                <a:schemeClr val="accent6"/>
              </a:solidFill>
            </a:endParaRPr>
          </a:p>
        </p:txBody>
      </p:sp>
      <p:sp>
        <p:nvSpPr>
          <p:cNvPr id="22" name="Rounded Rectangle 21"/>
          <p:cNvSpPr/>
          <p:nvPr/>
        </p:nvSpPr>
        <p:spPr>
          <a:xfrm>
            <a:off x="4370635" y="1460959"/>
            <a:ext cx="2280071" cy="435502"/>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solidFill>
              </a:rPr>
              <a:t>Determination 2</a:t>
            </a:r>
            <a:endParaRPr lang="en-US" dirty="0">
              <a:solidFill>
                <a:schemeClr val="accent6"/>
              </a:solidFill>
            </a:endParaRPr>
          </a:p>
        </p:txBody>
      </p:sp>
      <p:sp>
        <p:nvSpPr>
          <p:cNvPr id="23" name="Content Placeholder 2"/>
          <p:cNvSpPr txBox="1">
            <a:spLocks/>
          </p:cNvSpPr>
          <p:nvPr/>
        </p:nvSpPr>
        <p:spPr bwMode="auto">
          <a:xfrm>
            <a:off x="4685356" y="6070241"/>
            <a:ext cx="3801184" cy="52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n>
                  <a:solidFill>
                    <a:schemeClr val="accent2"/>
                  </a:solidFill>
                </a:ln>
                <a:solidFill>
                  <a:schemeClr val="accent2"/>
                </a:solidFill>
                <a:effectLst>
                  <a:outerShdw blurRad="50800" dist="38100" dir="5400000" algn="t" rotWithShape="0">
                    <a:prstClr val="black">
                      <a:alpha val="40000"/>
                    </a:prstClr>
                  </a:outerShdw>
                </a:effectLst>
              </a:rPr>
              <a:t>IDENTIFIERS ARE THE KEY</a:t>
            </a:r>
            <a:endParaRPr lang="en-US" sz="2400" dirty="0">
              <a:ln>
                <a:solidFill>
                  <a:schemeClr val="accent2"/>
                </a:solidFill>
              </a:ln>
              <a:solidFill>
                <a:schemeClr val="accent2"/>
              </a:solidFill>
              <a:effectLst>
                <a:outerShdw blurRad="50800" dist="38100" dir="5400000" algn="t" rotWithShape="0">
                  <a:prstClr val="black">
                    <a:alpha val="40000"/>
                  </a:prstClr>
                </a:outerShdw>
              </a:effectLst>
            </a:endParaRPr>
          </a:p>
        </p:txBody>
      </p:sp>
      <p:pic>
        <p:nvPicPr>
          <p:cNvPr id="5" name="Picture 13" descr="C:\Users\dpaul\Desktop\eppendorf_PCR_tub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17842" y="1901114"/>
            <a:ext cx="689956" cy="154616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7167" y="2901144"/>
            <a:ext cx="1207008" cy="195766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793" y="3508141"/>
            <a:ext cx="386362" cy="181963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www.idigbio.org/sites/default/files/workshop-images/DNAbanking/tissue_vial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6401" y="3903305"/>
            <a:ext cx="2085118" cy="159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7798" y="2609721"/>
            <a:ext cx="1277776" cy="1539390"/>
          </a:xfrm>
          <a:prstGeom prst="rect">
            <a:avLst/>
          </a:prstGeom>
        </p:spPr>
      </p:pic>
      <p:pic>
        <p:nvPicPr>
          <p:cNvPr id="7" name="Picture 13" descr="C:\Users\dpaul\Desktop\eppendorf_PCR_tub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6819" y="1536305"/>
            <a:ext cx="692359" cy="154544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9" name="Straight Connector 28"/>
          <p:cNvCxnSpPr>
            <a:endCxn id="11" idx="1"/>
          </p:cNvCxnSpPr>
          <p:nvPr/>
        </p:nvCxnSpPr>
        <p:spPr>
          <a:xfrm>
            <a:off x="3205658" y="2674197"/>
            <a:ext cx="353092" cy="31940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132057" y="2777161"/>
            <a:ext cx="483316" cy="231088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10" idx="0"/>
          </p:cNvCxnSpPr>
          <p:nvPr/>
        </p:nvCxnSpPr>
        <p:spPr>
          <a:xfrm flipH="1">
            <a:off x="2219011" y="2777161"/>
            <a:ext cx="930024" cy="222718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4" name="Picture 5" descr="C:\Users\dpaul\Desktop\VqnFuTpn.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50"/>
          <a:stretch/>
        </p:blipFill>
        <p:spPr bwMode="auto">
          <a:xfrm>
            <a:off x="116835" y="724765"/>
            <a:ext cx="3137843" cy="40449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2" descr="Morphbank biodiversity NSF FSU Florida State University Bioimages  Reflected light, macrophotography Live Whole plant General view Unspecified Unspecified Darel Hess Unspecified    Tennessee Wilson Cedar Forest Road, west of W. Richmond Shop Rd None given Plantae Tracheobionta Magnoliophyta Magnoliopsida Asteridae Asterales Asteraceae Helianthus Helianthus mollisashy sunflower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3524" y="4149840"/>
            <a:ext cx="1207008" cy="181654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6" descr="Morphbank biodiversity NSF FSU Florida State University Bioimage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941" y="5004345"/>
            <a:ext cx="2286139" cy="15259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descr="Morphbank biodiversity NSF FSU Florida State University Bioimages Jennifer Elli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58750" y="2090504"/>
            <a:ext cx="1204131" cy="1806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Morphbank biodiversity NSF FSU Florida State University ChalcidKey M. Gates EntoVision air dried from ethanol Head Frontal Female Indeterminate D. Smith Adult NORTH AMERICA  UNITED STATES   Virginia: Essex County: 1 mi. SE Dunnsville Smithsonian Institution Animalia Arthropoda Hexapoda Insecta Pterygota Neoptera Hymenoptera Apocrita Terebrantes Chalcidoidea Pteromalidae Cleonyminae Lysciscini Epistenia Epistenia coeruleata">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5502" y="4973889"/>
            <a:ext cx="1224363" cy="92133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685356" y="6055307"/>
            <a:ext cx="3807642" cy="540933"/>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7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457200" y="4412581"/>
            <a:ext cx="5390147" cy="416925"/>
          </a:xfrm>
        </p:spPr>
        <p:txBody>
          <a:bodyPr>
            <a:noAutofit/>
          </a:bodyPr>
          <a:lstStyle/>
          <a:p>
            <a:r>
              <a:rPr lang="en-US" sz="3200" b="0" dirty="0" smtClean="0">
                <a:solidFill>
                  <a:schemeClr val="accent3">
                    <a:lumMod val="75000"/>
                  </a:schemeClr>
                </a:solidFill>
                <a:effectLst>
                  <a:outerShdw blurRad="38100" dist="38100" dir="2700000" algn="tl">
                    <a:srgbClr val="000000">
                      <a:alpha val="43137"/>
                    </a:srgbClr>
                  </a:outerShdw>
                </a:effectLst>
              </a:rPr>
              <a:t>Globally</a:t>
            </a:r>
            <a:r>
              <a:rPr lang="en-US" sz="3200" dirty="0" smtClean="0"/>
              <a:t> Unique Identifiers</a:t>
            </a:r>
            <a:endParaRPr lang="en-US" sz="3200" dirty="0"/>
          </a:p>
        </p:txBody>
      </p:sp>
      <p:sp>
        <p:nvSpPr>
          <p:cNvPr id="6" name="Content Placeholder 5"/>
          <p:cNvSpPr>
            <a:spLocks noGrp="1"/>
          </p:cNvSpPr>
          <p:nvPr>
            <p:ph sz="half" idx="2"/>
          </p:nvPr>
        </p:nvSpPr>
        <p:spPr>
          <a:xfrm>
            <a:off x="457200" y="4829506"/>
            <a:ext cx="8229600" cy="1684284"/>
          </a:xfrm>
        </p:spPr>
        <p:txBody>
          <a:bodyPr/>
          <a:lstStyle/>
          <a:p>
            <a:r>
              <a:rPr lang="en-US" sz="1800" dirty="0" smtClean="0">
                <a:solidFill>
                  <a:schemeClr val="accent3">
                    <a:lumMod val="75000"/>
                  </a:schemeClr>
                </a:solidFill>
                <a:effectLst>
                  <a:outerShdw blurRad="38100" dist="38100" dir="2700000" algn="tl">
                    <a:srgbClr val="000000">
                      <a:alpha val="43137"/>
                    </a:srgbClr>
                  </a:outerShdw>
                </a:effectLst>
              </a:rPr>
              <a:t>e20d9229-4dfc-41c8-be05-afa7b40245a3</a:t>
            </a:r>
          </a:p>
          <a:p>
            <a:r>
              <a:rPr lang="en-US" sz="1800" dirty="0" smtClean="0"/>
              <a:t>urn:catalog:CAS:IZ:25668</a:t>
            </a:r>
          </a:p>
          <a:p>
            <a:r>
              <a:rPr lang="en-US" sz="1800" dirty="0" smtClean="0"/>
              <a:t>6fdb535e-d43d-40c7-a387-e60c07cec5d1</a:t>
            </a:r>
            <a:endParaRPr lang="en-US" sz="1800" dirty="0"/>
          </a:p>
          <a:p>
            <a:r>
              <a:rPr lang="en-US" sz="1800" dirty="0" smtClean="0"/>
              <a:t>urn:lsid:biosci.ohio-state.edu:osuc_occurrences:OSUM</a:t>
            </a:r>
            <a:r>
              <a:rPr lang="en-US" sz="1800" dirty="0"/>
              <a:t>__Birds__B__</a:t>
            </a:r>
            <a:r>
              <a:rPr lang="en-US" sz="1800" dirty="0" smtClean="0"/>
              <a:t>13589</a:t>
            </a:r>
          </a:p>
          <a:p>
            <a:r>
              <a:rPr lang="en-US" sz="1800" dirty="0" smtClean="0"/>
              <a:t>http</a:t>
            </a:r>
            <a:r>
              <a:rPr lang="en-US" sz="1800" dirty="0"/>
              <a:t>://ucjeps.berkeley.edu/cgi-bin/new_detail.pl?RSA460997&amp;related=yes</a:t>
            </a:r>
            <a:endParaRPr lang="en-US" sz="1800" dirty="0" smtClean="0"/>
          </a:p>
          <a:p>
            <a:endParaRPr lang="en-US" sz="1800" dirty="0"/>
          </a:p>
        </p:txBody>
      </p:sp>
      <p:sp>
        <p:nvSpPr>
          <p:cNvPr id="7" name="Text Placeholder 6"/>
          <p:cNvSpPr>
            <a:spLocks noGrp="1"/>
          </p:cNvSpPr>
          <p:nvPr>
            <p:ph type="body" sz="quarter" idx="3"/>
          </p:nvPr>
        </p:nvSpPr>
        <p:spPr>
          <a:xfrm>
            <a:off x="4572000" y="794866"/>
            <a:ext cx="3958389" cy="397959"/>
          </a:xfrm>
        </p:spPr>
        <p:txBody>
          <a:bodyPr>
            <a:noAutofit/>
          </a:bodyPr>
          <a:lstStyle/>
          <a:p>
            <a:r>
              <a:rPr lang="en-US" sz="3200" dirty="0"/>
              <a:t>L</a:t>
            </a:r>
            <a:r>
              <a:rPr lang="en-US" sz="3200" dirty="0" smtClean="0"/>
              <a:t>abels: values</a:t>
            </a:r>
            <a:endParaRPr lang="en-US" sz="32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027" y="4324408"/>
            <a:ext cx="1335083" cy="1347240"/>
          </a:xfrm>
          <a:prstGeom prst="rect">
            <a:avLst/>
          </a:prstGeom>
        </p:spPr>
      </p:pic>
      <p:sp>
        <p:nvSpPr>
          <p:cNvPr id="19" name="Content Placeholder 18"/>
          <p:cNvSpPr>
            <a:spLocks noGrp="1"/>
          </p:cNvSpPr>
          <p:nvPr>
            <p:ph sz="quarter" idx="4"/>
          </p:nvPr>
        </p:nvSpPr>
        <p:spPr>
          <a:xfrm>
            <a:off x="4235117" y="1183607"/>
            <a:ext cx="4451684" cy="3357137"/>
          </a:xfrm>
        </p:spPr>
        <p:txBody>
          <a:bodyPr/>
          <a:lstStyle/>
          <a:p>
            <a:r>
              <a:rPr lang="en-US" sz="1600" dirty="0" smtClean="0"/>
              <a:t>Identified by: Roman </a:t>
            </a:r>
            <a:r>
              <a:rPr lang="en-US" sz="1600" dirty="0"/>
              <a:t>S. </a:t>
            </a:r>
            <a:r>
              <a:rPr lang="en-US" sz="1600" dirty="0" err="1" smtClean="0"/>
              <a:t>Wielgus</a:t>
            </a:r>
            <a:endParaRPr lang="en-US" sz="1600" dirty="0" smtClean="0"/>
          </a:p>
          <a:p>
            <a:r>
              <a:rPr lang="en-US" sz="1600" dirty="0" smtClean="0"/>
              <a:t>Collected by: Roman S. </a:t>
            </a:r>
            <a:r>
              <a:rPr lang="en-US" sz="1600" dirty="0" err="1" smtClean="0"/>
              <a:t>Weilgus</a:t>
            </a:r>
            <a:r>
              <a:rPr lang="en-US" sz="1600" dirty="0" smtClean="0"/>
              <a:t>; </a:t>
            </a:r>
            <a:r>
              <a:rPr lang="en-US" sz="1600" dirty="0" err="1" smtClean="0"/>
              <a:t>Dalie</a:t>
            </a:r>
            <a:r>
              <a:rPr lang="en-US" sz="1600" dirty="0" smtClean="0"/>
              <a:t> </a:t>
            </a:r>
            <a:r>
              <a:rPr lang="en-US" sz="1600" dirty="0" err="1" smtClean="0"/>
              <a:t>Wielgus</a:t>
            </a:r>
            <a:endParaRPr lang="en-US" sz="1600" dirty="0" smtClean="0"/>
          </a:p>
          <a:p>
            <a:r>
              <a:rPr lang="en-US" sz="1600" dirty="0" smtClean="0"/>
              <a:t>Date identified: 1968</a:t>
            </a:r>
          </a:p>
          <a:p>
            <a:r>
              <a:rPr lang="en-US" sz="1600" dirty="0" smtClean="0"/>
              <a:t>Catalog number: </a:t>
            </a:r>
            <a:r>
              <a:rPr lang="en-US" sz="1600" dirty="0" smtClean="0">
                <a:solidFill>
                  <a:schemeClr val="accent3">
                    <a:lumMod val="75000"/>
                  </a:schemeClr>
                </a:solidFill>
                <a:effectLst>
                  <a:outerShdw blurRad="38100" dist="38100" dir="2700000" algn="tl">
                    <a:srgbClr val="000000">
                      <a:alpha val="43137"/>
                    </a:srgbClr>
                  </a:outerShdw>
                </a:effectLst>
              </a:rPr>
              <a:t>ASUHIC0080642</a:t>
            </a:r>
          </a:p>
          <a:p>
            <a:r>
              <a:rPr lang="en-US" sz="1600" dirty="0" smtClean="0"/>
              <a:t>Sex: female</a:t>
            </a:r>
          </a:p>
          <a:p>
            <a:r>
              <a:rPr lang="en-US" sz="1600" dirty="0" smtClean="0"/>
              <a:t>Institution code: ASU</a:t>
            </a:r>
          </a:p>
          <a:p>
            <a:r>
              <a:rPr lang="en-US" sz="1600" dirty="0" smtClean="0"/>
              <a:t>Collection code: ASUHIC</a:t>
            </a:r>
          </a:p>
          <a:p>
            <a:r>
              <a:rPr lang="en-US" sz="1600" dirty="0" smtClean="0"/>
              <a:t>Decimal Latitude: 34.7198786</a:t>
            </a:r>
          </a:p>
          <a:p>
            <a:r>
              <a:rPr lang="en-US" sz="1600" dirty="0" err="1" smtClean="0"/>
              <a:t>Georeferenced</a:t>
            </a:r>
            <a:r>
              <a:rPr lang="en-US" sz="1600" dirty="0" smtClean="0"/>
              <a:t> by: Jean-Batiste </a:t>
            </a:r>
            <a:r>
              <a:rPr lang="en-US" sz="1600" dirty="0" err="1" smtClean="0"/>
              <a:t>Quirino</a:t>
            </a:r>
            <a:endParaRPr lang="en-US" sz="1600" dirty="0" smtClean="0"/>
          </a:p>
          <a:p>
            <a:r>
              <a:rPr lang="en-US" sz="1600" dirty="0" smtClean="0"/>
              <a:t>…</a:t>
            </a:r>
          </a:p>
          <a:p>
            <a:endParaRPr lang="en-US" sz="1800" dirty="0" smtClean="0"/>
          </a:p>
          <a:p>
            <a:endParaRPr lang="en-US" sz="1800" dirty="0"/>
          </a:p>
        </p:txBody>
      </p:sp>
      <p:pic>
        <p:nvPicPr>
          <p:cNvPr id="20" name="Picture 19">
            <a:hlinkClick r:id="rId4"/>
          </p:cNvPr>
          <p:cNvPicPr>
            <a:picLocks noChangeAspect="1"/>
          </p:cNvPicPr>
          <p:nvPr/>
        </p:nvPicPr>
        <p:blipFill>
          <a:blip r:embed="rId5"/>
          <a:stretch>
            <a:fillRect/>
          </a:stretch>
        </p:blipFill>
        <p:spPr>
          <a:xfrm>
            <a:off x="457199" y="832869"/>
            <a:ext cx="3333537" cy="3225853"/>
          </a:xfrm>
          <a:prstGeom prst="rect">
            <a:avLst/>
          </a:prstGeom>
          <a:ln>
            <a:solidFill>
              <a:schemeClr val="accent3">
                <a:lumMod val="75000"/>
              </a:schemeClr>
            </a:solidFill>
          </a:ln>
        </p:spPr>
      </p:pic>
      <p:sp>
        <p:nvSpPr>
          <p:cNvPr id="29" name="Curved Left Arrow 28"/>
          <p:cNvSpPr/>
          <p:nvPr/>
        </p:nvSpPr>
        <p:spPr>
          <a:xfrm flipH="1" flipV="1">
            <a:off x="12817" y="3836519"/>
            <a:ext cx="528600" cy="1215189"/>
          </a:xfrm>
          <a:prstGeom prst="curvedLeftArrow">
            <a:avLst>
              <a:gd name="adj1" fmla="val 25000"/>
              <a:gd name="adj2" fmla="val 43700"/>
              <a:gd name="adj3" fmla="val 437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rot="5400000" flipH="1" flipV="1">
            <a:off x="3908248" y="-118653"/>
            <a:ext cx="492571" cy="1244224"/>
          </a:xfrm>
          <a:prstGeom prst="curvedLeftArrow">
            <a:avLst>
              <a:gd name="adj1" fmla="val 25000"/>
              <a:gd name="adj2" fmla="val 43700"/>
              <a:gd name="adj3" fmla="val 4739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104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z="3600" dirty="0" smtClean="0"/>
              <a:t>What are our relevant standards?</a:t>
            </a:r>
            <a:br>
              <a:rPr lang="en-US" sz="3600" dirty="0" smtClean="0"/>
            </a:br>
            <a:r>
              <a:rPr lang="en-US" sz="3600" dirty="0" smtClean="0"/>
              <a:t>Where do they come </a:t>
            </a:r>
            <a:r>
              <a:rPr lang="en-US" sz="3600" dirty="0"/>
              <a:t>from?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52" y="2434156"/>
            <a:ext cx="3447134" cy="3447134"/>
          </a:xfrm>
          <a:prstGeom prst="rect">
            <a:avLst/>
          </a:prstGeom>
        </p:spPr>
      </p:pic>
    </p:spTree>
    <p:extLst>
      <p:ext uri="{BB962C8B-B14F-4D97-AF65-F5344CB8AC3E}">
        <p14:creationId xmlns:p14="http://schemas.microsoft.com/office/powerpoint/2010/main" val="1699611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Data Standards</a:t>
            </a:r>
            <a:endParaRPr lang="en-US" dirty="0"/>
          </a:p>
        </p:txBody>
      </p:sp>
      <p:pic>
        <p:nvPicPr>
          <p:cNvPr id="3074" name="Picture 2" descr="http://www.tdwg.org/fileadmin/documentation/outreach/logo_bi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35" y="2378670"/>
            <a:ext cx="4211844" cy="223942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3145" y="5034954"/>
            <a:ext cx="3930729" cy="461665"/>
          </a:xfrm>
          <a:prstGeom prst="rect">
            <a:avLst/>
          </a:prstGeom>
        </p:spPr>
        <p:txBody>
          <a:bodyPr wrap="square">
            <a:spAutoFit/>
          </a:bodyPr>
          <a:lstStyle/>
          <a:p>
            <a:pPr algn="ctr"/>
            <a:r>
              <a:rPr lang="en-GB" kern="0" dirty="0" smtClean="0">
                <a:solidFill>
                  <a:schemeClr val="accent2">
                    <a:lumMod val="75000"/>
                  </a:schemeClr>
                </a:solidFill>
              </a:rPr>
              <a:t>www.tdwg.org</a:t>
            </a:r>
            <a:endParaRPr lang="en-GB" dirty="0">
              <a:solidFill>
                <a:schemeClr val="accent2">
                  <a:lumMod val="75000"/>
                </a:schemeClr>
              </a:solidFill>
            </a:endParaRPr>
          </a:p>
        </p:txBody>
      </p:sp>
      <p:sp>
        <p:nvSpPr>
          <p:cNvPr id="17" name="Rectangle 16"/>
          <p:cNvSpPr/>
          <p:nvPr/>
        </p:nvSpPr>
        <p:spPr>
          <a:xfrm>
            <a:off x="4886696" y="1749421"/>
            <a:ext cx="4572000" cy="4893647"/>
          </a:xfrm>
          <a:prstGeom prst="rect">
            <a:avLst/>
          </a:prstGeom>
        </p:spPr>
        <p:txBody>
          <a:bodyPr>
            <a:spAutoFit/>
          </a:bodyPr>
          <a:lstStyle/>
          <a:p>
            <a:r>
              <a:rPr lang="en-US" b="1" dirty="0" smtClean="0">
                <a:solidFill>
                  <a:srgbClr val="C00000"/>
                </a:solidFill>
              </a:rPr>
              <a:t>ABCD</a:t>
            </a:r>
            <a:r>
              <a:rPr lang="en-US" b="1" dirty="0" smtClean="0"/>
              <a:t> </a:t>
            </a:r>
            <a:r>
              <a:rPr lang="en-US" dirty="0"/>
              <a:t>Access to Biological Collection </a:t>
            </a:r>
            <a:r>
              <a:rPr lang="en-US" dirty="0" smtClean="0"/>
              <a:t>Data</a:t>
            </a:r>
          </a:p>
          <a:p>
            <a:endParaRPr lang="es-ES" dirty="0" smtClean="0"/>
          </a:p>
          <a:p>
            <a:r>
              <a:rPr lang="en-US" b="1" dirty="0" err="1" smtClean="0">
                <a:solidFill>
                  <a:srgbClr val="C00000"/>
                </a:solidFill>
              </a:rPr>
              <a:t>DwC</a:t>
            </a:r>
            <a:r>
              <a:rPr lang="en-US" b="1" dirty="0" smtClean="0"/>
              <a:t> </a:t>
            </a:r>
            <a:r>
              <a:rPr lang="en-US" dirty="0"/>
              <a:t>D</a:t>
            </a:r>
            <a:r>
              <a:rPr lang="en-US" dirty="0" smtClean="0"/>
              <a:t>arwin Core</a:t>
            </a:r>
          </a:p>
          <a:p>
            <a:endParaRPr lang="es-ES" dirty="0"/>
          </a:p>
          <a:p>
            <a:r>
              <a:rPr lang="es-ES" b="1" dirty="0" err="1" smtClean="0">
                <a:solidFill>
                  <a:srgbClr val="C00000"/>
                </a:solidFill>
              </a:rPr>
              <a:t>DwC</a:t>
            </a:r>
            <a:r>
              <a:rPr lang="es-ES" b="1" dirty="0" smtClean="0">
                <a:solidFill>
                  <a:srgbClr val="C00000"/>
                </a:solidFill>
              </a:rPr>
              <a:t>-A </a:t>
            </a:r>
            <a:r>
              <a:rPr lang="es-ES" dirty="0" smtClean="0"/>
              <a:t>Darwin Core Archive</a:t>
            </a:r>
          </a:p>
          <a:p>
            <a:endParaRPr lang="es-ES" dirty="0"/>
          </a:p>
          <a:p>
            <a:r>
              <a:rPr lang="en-US" b="1" dirty="0" smtClean="0">
                <a:solidFill>
                  <a:srgbClr val="C00000"/>
                </a:solidFill>
              </a:rPr>
              <a:t>NCD</a:t>
            </a:r>
            <a:r>
              <a:rPr lang="en-US" dirty="0" smtClean="0">
                <a:solidFill>
                  <a:srgbClr val="C00000"/>
                </a:solidFill>
              </a:rPr>
              <a:t> </a:t>
            </a:r>
            <a:r>
              <a:rPr lang="en-US" dirty="0" smtClean="0"/>
              <a:t>Natural Collection Descriptions</a:t>
            </a:r>
          </a:p>
          <a:p>
            <a:endParaRPr lang="es-ES" dirty="0"/>
          </a:p>
          <a:p>
            <a:r>
              <a:rPr lang="es-ES" b="1" dirty="0" smtClean="0">
                <a:solidFill>
                  <a:srgbClr val="C00000"/>
                </a:solidFill>
              </a:rPr>
              <a:t>AC</a:t>
            </a:r>
            <a:r>
              <a:rPr lang="es-ES" dirty="0" smtClean="0"/>
              <a:t> Audubon Media Core</a:t>
            </a:r>
          </a:p>
          <a:p>
            <a:endParaRPr lang="es-ES" sz="1200" dirty="0"/>
          </a:p>
          <a:p>
            <a:r>
              <a:rPr lang="es-ES" b="1" dirty="0" smtClean="0">
                <a:solidFill>
                  <a:srgbClr val="C00000"/>
                </a:solidFill>
              </a:rPr>
              <a:t>…</a:t>
            </a:r>
            <a:endParaRPr lang="en-US" dirty="0"/>
          </a:p>
        </p:txBody>
      </p:sp>
      <p:sp>
        <p:nvSpPr>
          <p:cNvPr id="6" name="Oval 5"/>
          <p:cNvSpPr/>
          <p:nvPr/>
        </p:nvSpPr>
        <p:spPr>
          <a:xfrm>
            <a:off x="268941" y="2018362"/>
            <a:ext cx="4617755" cy="2868676"/>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44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standards come from?</a:t>
            </a:r>
            <a:endParaRPr lang="en-US" dirty="0"/>
          </a:p>
        </p:txBody>
      </p:sp>
      <p:sp>
        <p:nvSpPr>
          <p:cNvPr id="8" name="Text Placeholder 7"/>
          <p:cNvSpPr>
            <a:spLocks noGrp="1"/>
          </p:cNvSpPr>
          <p:nvPr>
            <p:ph type="body" sz="half" idx="2"/>
          </p:nvPr>
        </p:nvSpPr>
        <p:spPr>
          <a:xfrm>
            <a:off x="457200" y="1744466"/>
            <a:ext cx="3141677" cy="4665299"/>
          </a:xfrm>
        </p:spPr>
        <p:txBody>
          <a:bodyPr/>
          <a:lstStyle/>
          <a:p>
            <a:pPr marL="285750" indent="-285750">
              <a:buFont typeface="Arial" panose="020B0604020202020204" pitchFamily="34" charset="0"/>
              <a:buChar char="•"/>
            </a:pPr>
            <a:r>
              <a:rPr lang="en-US" sz="2000" dirty="0"/>
              <a:t>Committees</a:t>
            </a:r>
          </a:p>
          <a:p>
            <a:pPr marL="285750" indent="-285750">
              <a:buFont typeface="Arial" panose="020B0604020202020204" pitchFamily="34" charset="0"/>
              <a:buChar char="•"/>
            </a:pPr>
            <a:r>
              <a:rPr lang="en-US" sz="2000" dirty="0"/>
              <a:t>TDWG</a:t>
            </a:r>
          </a:p>
          <a:p>
            <a:pPr marL="742950" lvl="1" indent="-285750">
              <a:buFont typeface="Arial" panose="020B0604020202020204" pitchFamily="34" charset="0"/>
              <a:buChar char="•"/>
            </a:pPr>
            <a:r>
              <a:rPr lang="en-US" sz="2000" dirty="0"/>
              <a:t>Darwin Core </a:t>
            </a:r>
          </a:p>
          <a:p>
            <a:pPr marL="742950" lvl="1" indent="-285750">
              <a:buFont typeface="Arial" panose="020B0604020202020204" pitchFamily="34" charset="0"/>
              <a:buChar char="•"/>
            </a:pPr>
            <a:r>
              <a:rPr lang="en-US" sz="2000" dirty="0"/>
              <a:t>Uses other </a:t>
            </a:r>
            <a:r>
              <a:rPr lang="en-US" sz="2000" dirty="0" smtClean="0"/>
              <a:t>existing </a:t>
            </a:r>
            <a:r>
              <a:rPr lang="en-US" sz="2000" dirty="0"/>
              <a:t>standards when possible</a:t>
            </a:r>
          </a:p>
          <a:p>
            <a:pPr marL="1200150" lvl="2" indent="-285750">
              <a:buFont typeface="Arial" panose="020B0604020202020204" pitchFamily="34" charset="0"/>
              <a:buChar char="•"/>
            </a:pPr>
            <a:r>
              <a:rPr lang="en-US" sz="2000" dirty="0" smtClean="0"/>
              <a:t>ISO</a:t>
            </a:r>
            <a:endParaRPr lang="en-US" sz="2000" dirty="0"/>
          </a:p>
          <a:p>
            <a:pPr marL="1200150" lvl="2" indent="-285750">
              <a:buFont typeface="Arial" panose="020B0604020202020204" pitchFamily="34" charset="0"/>
              <a:buChar char="•"/>
            </a:pPr>
            <a:r>
              <a:rPr lang="en-US" sz="2000" dirty="0"/>
              <a:t>Dublin Core</a:t>
            </a:r>
          </a:p>
          <a:p>
            <a:pPr marL="1200150" lvl="2" indent="-285750">
              <a:buFont typeface="Arial" panose="020B0604020202020204" pitchFamily="34" charset="0"/>
              <a:buChar char="•"/>
            </a:pPr>
            <a:r>
              <a:rPr lang="en-US" sz="2000" dirty="0"/>
              <a:t>EML</a:t>
            </a:r>
          </a:p>
          <a:p>
            <a:pPr marL="285750" indent="-285750">
              <a:buFont typeface="Arial" panose="020B0604020202020204" pitchFamily="34" charset="0"/>
              <a:buChar char="•"/>
            </a:pPr>
            <a:r>
              <a:rPr lang="en-US" sz="2000" dirty="0"/>
              <a:t>Controlled Vocabularies and </a:t>
            </a:r>
            <a:r>
              <a:rPr lang="en-US" sz="2000" dirty="0" smtClean="0"/>
              <a:t>Ontologies</a:t>
            </a:r>
            <a:endParaRPr lang="en-US" sz="2000" dirty="0"/>
          </a:p>
          <a:p>
            <a:pPr marL="285750" indent="-285750">
              <a:buFont typeface="Arial" panose="020B0604020202020204" pitchFamily="34" charset="0"/>
              <a:buChar char="•"/>
            </a:pPr>
            <a:r>
              <a:rPr lang="en-US" sz="2000" dirty="0"/>
              <a:t>Finding standards that fit your data</a:t>
            </a:r>
          </a:p>
          <a:p>
            <a:pPr marL="285750" indent="-285750">
              <a:buFont typeface="Arial" panose="020B0604020202020204" pitchFamily="34" charset="0"/>
              <a:buChar char="•"/>
            </a:pPr>
            <a:r>
              <a:rPr lang="en-US" sz="2000" dirty="0"/>
              <a:t>You can join in!</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83435" y="967974"/>
            <a:ext cx="5016618" cy="275819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83435" y="4288431"/>
            <a:ext cx="5138949" cy="2081328"/>
          </a:xfrm>
          <a:prstGeom prst="rect">
            <a:avLst/>
          </a:prstGeom>
        </p:spPr>
      </p:pic>
    </p:spTree>
    <p:extLst>
      <p:ext uri="{BB962C8B-B14F-4D97-AF65-F5344CB8AC3E}">
        <p14:creationId xmlns:p14="http://schemas.microsoft.com/office/powerpoint/2010/main" val="160180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1290</TotalTime>
  <Words>3036</Words>
  <Application>Microsoft Office PowerPoint</Application>
  <PresentationFormat>On-screen Show (4:3)</PresentationFormat>
  <Paragraphs>401</Paragraphs>
  <Slides>28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12 pt. Helvetica* 65 Medium   0</vt:lpstr>
      <vt:lpstr>Arial</vt:lpstr>
      <vt:lpstr>Calibri</vt:lpstr>
      <vt:lpstr>Cambria</vt:lpstr>
      <vt:lpstr>Georgia</vt:lpstr>
      <vt:lpstr>Helvetica</vt:lpstr>
      <vt:lpstr>Helvetica 75 Bold</vt:lpstr>
      <vt:lpstr>Times New Roman</vt:lpstr>
      <vt:lpstr>idigbio2014rev</vt:lpstr>
      <vt:lpstr>Data Standards for Data Sharing:  Darwin Core and Beyond… Making Your Data and Media Discoverable.  </vt:lpstr>
      <vt:lpstr>Overview of Data Standards</vt:lpstr>
      <vt:lpstr>Standards?</vt:lpstr>
      <vt:lpstr>Why do we need standards?</vt:lpstr>
      <vt:lpstr>One specimen, sample, video, image or observation, so many kinds of data</vt:lpstr>
      <vt:lpstr>PowerPoint Presentation</vt:lpstr>
      <vt:lpstr>What are our relevant standards? Where do they come from?</vt:lpstr>
      <vt:lpstr>Biodiversity Data Standards</vt:lpstr>
      <vt:lpstr>Where do standards come from?</vt:lpstr>
      <vt:lpstr>Examples of relevant biodiversity standards?</vt:lpstr>
      <vt:lpstr>Some examples of standards used for sharing biodiversity data</vt:lpstr>
      <vt:lpstr>Biodiversity Data Standards: Darwin Core (DwC)</vt:lpstr>
      <vt:lpstr>Darwin Core Fields and Categories</vt:lpstr>
      <vt:lpstr>What about standards  for sharing information about your data?</vt:lpstr>
      <vt:lpstr>Metadata. We need it. What is it?</vt:lpstr>
      <vt:lpstr>Why Metadata?</vt:lpstr>
      <vt:lpstr>Ecological Metadata Language (EML)</vt:lpstr>
      <vt:lpstr>Using the IPT software Inside the DwC-A you are creating…</vt:lpstr>
      <vt:lpstr>What about standards  for sharing media information?</vt:lpstr>
      <vt:lpstr>Audubon Media Description</vt:lpstr>
      <vt:lpstr>Using the IPT software Inside the DwC-A you are creating…</vt:lpstr>
      <vt:lpstr>What about standards  for sharing genomics data?</vt:lpstr>
      <vt:lpstr>Global Genome Biodiversity Network (GGBN) extensions: require a Material Sample Core</vt:lpstr>
      <vt:lpstr>Using the IPT software Inside the DwC-A you are creating…</vt:lpstr>
      <vt:lpstr>standards</vt:lpstr>
      <vt:lpstr>Common Themes</vt:lpstr>
      <vt:lpstr>Data and Metadata.  It’s about discovery and data re/use.  It’s about feedback and accountability.  It’s about credit and attribution.  Make sure your data’s not under a rock.</vt:lpstr>
      <vt:lpstr>Let’s map some data to Darwin Core terms…</vt:lpstr>
    </vt:vector>
  </TitlesOfParts>
  <Company>Jelly Bean Communications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Spinks</dc:creator>
  <cp:lastModifiedBy>Deborah Paul</cp:lastModifiedBy>
  <cp:revision>101</cp:revision>
  <cp:lastPrinted>2015-03-08T16:29:23Z</cp:lastPrinted>
  <dcterms:created xsi:type="dcterms:W3CDTF">2014-08-01T13:08:34Z</dcterms:created>
  <dcterms:modified xsi:type="dcterms:W3CDTF">2015-09-16T04:57:15Z</dcterms:modified>
</cp:coreProperties>
</file>