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16"/>
  </p:notesMasterIdLst>
  <p:sldIdLst>
    <p:sldId id="274" r:id="rId3"/>
    <p:sldId id="256" r:id="rId4"/>
    <p:sldId id="257" r:id="rId5"/>
    <p:sldId id="279" r:id="rId6"/>
    <p:sldId id="267" r:id="rId7"/>
    <p:sldId id="268" r:id="rId8"/>
    <p:sldId id="269" r:id="rId9"/>
    <p:sldId id="270" r:id="rId10"/>
    <p:sldId id="271" r:id="rId11"/>
    <p:sldId id="259" r:id="rId12"/>
    <p:sldId id="277" r:id="rId13"/>
    <p:sldId id="281" r:id="rId14"/>
    <p:sldId id="262"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9"/>
    <a:srgbClr val="0000D9"/>
    <a:srgbClr val="0000FF"/>
    <a:srgbClr val="000062"/>
    <a:srgbClr val="00DE00"/>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2" autoAdjust="0"/>
    <p:restoredTop sz="74590" autoAdjust="0"/>
  </p:normalViewPr>
  <p:slideViewPr>
    <p:cSldViewPr snapToGrid="0" snapToObjects="1">
      <p:cViewPr varScale="1">
        <p:scale>
          <a:sx n="78" d="100"/>
          <a:sy n="78" d="100"/>
        </p:scale>
        <p:origin x="1526" y="4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B213A6C-4A0C-5A46-A2ED-4277660C48C3}" type="datetimeFigureOut">
              <a:rPr lang="en-US"/>
              <a:pPr>
                <a:defRPr/>
              </a:pPr>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2220BF-75BC-8F4F-AA6C-9C73516FD61A}" type="slidenum">
              <a:rPr lang="en-US"/>
              <a:pPr>
                <a:defRPr/>
              </a:pPr>
              <a:t>‹#›</a:t>
            </a:fld>
            <a:endParaRPr lang="en-US"/>
          </a:p>
        </p:txBody>
      </p:sp>
    </p:spTree>
    <p:extLst>
      <p:ext uri="{BB962C8B-B14F-4D97-AF65-F5344CB8AC3E}">
        <p14:creationId xmlns:p14="http://schemas.microsoft.com/office/powerpoint/2010/main" val="939836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digbio.org/content/collaborating-institu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idigbio.org/wiki/index.php/Data_Ingestion_Report" TargetMode="External"/><Relationship Id="rId4" Type="http://schemas.openxmlformats.org/officeDocument/2006/relationships/hyperlink" Target="https://www.idigbio.org/portal/publish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9A3A7E-B653-714E-8E0F-73B5C71AAD11}" type="slidenum">
              <a:rPr lang="en-US" smtClean="0"/>
              <a:t>4</a:t>
            </a:fld>
            <a:endParaRPr lang="en-US"/>
          </a:p>
        </p:txBody>
      </p:sp>
    </p:spTree>
    <p:extLst>
      <p:ext uri="{BB962C8B-B14F-4D97-AF65-F5344CB8AC3E}">
        <p14:creationId xmlns:p14="http://schemas.microsoft.com/office/powerpoint/2010/main" val="96091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iDigBio</a:t>
            </a:r>
            <a:r>
              <a:rPr lang="en-US" sz="1200" kern="1200" baseline="0" dirty="0" smtClean="0">
                <a:solidFill>
                  <a:schemeClr val="tx1"/>
                </a:solidFill>
                <a:effectLst/>
                <a:latin typeface="+mn-lt"/>
                <a:ea typeface="ＭＳ Ｐゴシック" charset="0"/>
                <a:cs typeface="ＭＳ Ｐゴシック" charset="0"/>
              </a:rPr>
              <a:t> is</a:t>
            </a:r>
            <a:r>
              <a:rPr lang="en-US" sz="1200" kern="1200" dirty="0" smtClean="0">
                <a:solidFill>
                  <a:schemeClr val="tx1"/>
                </a:solidFill>
                <a:effectLst/>
                <a:latin typeface="+mn-lt"/>
                <a:ea typeface="ＭＳ Ｐゴシック" charset="0"/>
                <a:cs typeface="ＭＳ Ｐゴシック" charset="0"/>
              </a:rPr>
              <a:t> a 10 year effort to kick-start robust digitization of specimen data,</a:t>
            </a:r>
            <a:r>
              <a:rPr lang="en-US" sz="1200" kern="1200" baseline="0" dirty="0" smtClean="0">
                <a:solidFill>
                  <a:schemeClr val="tx1"/>
                </a:solidFill>
                <a:effectLst/>
                <a:latin typeface="+mn-lt"/>
                <a:ea typeface="ＭＳ Ｐゴシック" charset="0"/>
                <a:cs typeface="ＭＳ Ｐゴシック" charset="0"/>
              </a:rPr>
              <a:t> including transcription, imaging, and georeferencing. Our goal is </a:t>
            </a:r>
            <a:r>
              <a:rPr lang="en-US" sz="1200" kern="1200" dirty="0" smtClean="0">
                <a:solidFill>
                  <a:schemeClr val="tx1"/>
                </a:solidFill>
                <a:effectLst/>
                <a:latin typeface="+mn-lt"/>
                <a:ea typeface="ＭＳ Ｐゴシック" charset="0"/>
                <a:cs typeface="ＭＳ Ｐゴシック" charset="0"/>
              </a:rPr>
              <a:t>to speed access to data</a:t>
            </a:r>
            <a:r>
              <a:rPr lang="en-US" sz="1200" kern="1200" baseline="0" dirty="0" smtClean="0">
                <a:solidFill>
                  <a:schemeClr val="tx1"/>
                </a:solidFill>
                <a:effectLst/>
                <a:latin typeface="+mn-lt"/>
                <a:ea typeface="ＭＳ Ｐゴシック" charset="0"/>
                <a:cs typeface="ＭＳ Ｐゴシック" charset="0"/>
              </a:rPr>
              <a:t> for scientists and educators and support reproducible research</a:t>
            </a:r>
            <a:r>
              <a:rPr lang="en-US" sz="1200" kern="1200" baseline="0" dirty="0" smtClean="0">
                <a:solidFill>
                  <a:schemeClr val="tx1"/>
                </a:solidFill>
                <a:effectLst/>
                <a:latin typeface="+mn-lt"/>
                <a:ea typeface="ＭＳ Ｐゴシック" charset="0"/>
                <a:cs typeface="ＭＳ Ｐゴシック" charset="0"/>
              </a:rPr>
              <a:t>.</a:t>
            </a:r>
            <a:endParaRPr lang="en-US" sz="1200" kern="1200" dirty="0" smtClean="0">
              <a:solidFill>
                <a:schemeClr val="tx1"/>
              </a:solidFill>
              <a:effectLst/>
              <a:latin typeface="+mn-lt"/>
              <a:ea typeface="ＭＳ Ｐゴシック" charset="0"/>
              <a:cs typeface="ＭＳ Ｐゴシック" charset="0"/>
            </a:endParaRPr>
          </a:p>
          <a:p>
            <a:endParaRPr lang="en-US" sz="1200" kern="1200" baseline="0" dirty="0" smtClean="0">
              <a:solidFill>
                <a:schemeClr val="tx1"/>
              </a:solidFill>
              <a:effectLst/>
              <a:latin typeface="+mn-lt"/>
              <a:ea typeface="ＭＳ Ｐゴシック" charset="0"/>
              <a:cs typeface="ＭＳ Ｐゴシック" charset="0"/>
            </a:endParaRPr>
          </a:p>
          <a:p>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5</a:t>
            </a:fld>
            <a:endParaRPr lang="en-US"/>
          </a:p>
        </p:txBody>
      </p:sp>
    </p:spTree>
    <p:extLst>
      <p:ext uri="{BB962C8B-B14F-4D97-AF65-F5344CB8AC3E}">
        <p14:creationId xmlns:p14="http://schemas.microsoft.com/office/powerpoint/2010/main" val="423904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Well over 280 groups are actively transcribing records, imaging specimens, and capturing animal behavior videos and sounds, to provide scientists with easy access to robust fit-for-research-use data. [12 sec]</a:t>
            </a:r>
          </a:p>
          <a:p>
            <a:endParaRPr lang="en-US" baseline="0" dirty="0" smtClean="0"/>
          </a:p>
          <a:p>
            <a:r>
              <a:rPr lang="en-US" baseline="0" dirty="0" smtClean="0"/>
              <a:t>268 institutions in over 15 </a:t>
            </a:r>
            <a:r>
              <a:rPr lang="en-US" baseline="0" dirty="0" err="1" smtClean="0"/>
              <a:t>tcns</a:t>
            </a:r>
            <a:r>
              <a:rPr lang="en-US" baseline="0" dirty="0" smtClean="0"/>
              <a:t> + pens</a:t>
            </a:r>
          </a:p>
          <a:p>
            <a:r>
              <a:rPr lang="en-US" baseline="0" dirty="0" smtClean="0"/>
              <a:t>35 data contributors over 635 record sets</a:t>
            </a:r>
          </a:p>
          <a:p>
            <a:r>
              <a:rPr lang="en-US" baseline="0" dirty="0" smtClean="0"/>
              <a:t> </a:t>
            </a:r>
          </a:p>
          <a:p>
            <a:r>
              <a:rPr lang="en-US" baseline="0" dirty="0" smtClean="0"/>
              <a:t>Where does the data come from? Collectors of course, and then into collections databases, and out into the world’s aggregators making data accessible worldwide.</a:t>
            </a:r>
          </a:p>
          <a:p>
            <a:endParaRPr lang="en-US" baseline="0" dirty="0" smtClean="0"/>
          </a:p>
          <a:p>
            <a:r>
              <a:rPr lang="en-US" b="1" dirty="0" smtClean="0"/>
              <a:t>Have other collaborators or contacts been involved? (as of April 2015)</a:t>
            </a:r>
          </a:p>
          <a:p>
            <a:r>
              <a:rPr lang="en-US" b="1" dirty="0" smtClean="0"/>
              <a:t>2000 characters maximum</a:t>
            </a:r>
          </a:p>
          <a:p>
            <a:r>
              <a:rPr lang="en-US" dirty="0" smtClean="0">
                <a:effectLst/>
              </a:rPr>
              <a:t>Institutions collaborating in TCNs and PENs (268): </a:t>
            </a:r>
            <a:r>
              <a:rPr lang="en-US" dirty="0" smtClean="0">
                <a:effectLst/>
                <a:hlinkClick r:id="rId3"/>
              </a:rPr>
              <a:t>https://www.idigbio.org/content/collaborating-institutions</a:t>
            </a:r>
            <a:endParaRPr lang="en-US" dirty="0" smtClean="0">
              <a:effectLst/>
            </a:endParaRPr>
          </a:p>
          <a:p>
            <a:pPr lvl="0"/>
            <a:r>
              <a:rPr lang="en-US" dirty="0" smtClean="0">
                <a:effectLst/>
              </a:rPr>
              <a:t>Current iDigBio data contributors (35) publishing over 434 datasets: </a:t>
            </a:r>
            <a:r>
              <a:rPr lang="en-US" dirty="0" smtClean="0">
                <a:effectLst/>
                <a:hlinkClick r:id="rId4"/>
              </a:rPr>
              <a:t>https://www.idigbio.org/portal/publishers</a:t>
            </a:r>
            <a:endParaRPr lang="en-US" dirty="0" smtClean="0">
              <a:effectLst/>
            </a:endParaRPr>
          </a:p>
          <a:p>
            <a:pPr lvl="0"/>
            <a:r>
              <a:rPr lang="en-US" dirty="0" smtClean="0">
                <a:effectLst/>
              </a:rPr>
              <a:t>Datasets in the process of being ingested by iDigBio: </a:t>
            </a:r>
            <a:r>
              <a:rPr lang="en-US" dirty="0" smtClean="0">
                <a:effectLst/>
                <a:hlinkClick r:id="rId5"/>
              </a:rPr>
              <a:t>https://www.idigbio.org/wiki/index.php/Data_Ingestion_Report</a:t>
            </a:r>
            <a:r>
              <a:rPr lang="en-US" dirty="0" smtClean="0">
                <a:effectLst/>
              </a:rPr>
              <a:t> </a:t>
            </a:r>
          </a:p>
          <a:p>
            <a:pPr lvl="1"/>
            <a:r>
              <a:rPr lang="en-US" sz="1200" kern="1200" dirty="0" smtClean="0">
                <a:solidFill>
                  <a:schemeClr val="tx1"/>
                </a:solidFill>
                <a:effectLst/>
                <a:latin typeface="+mn-lt"/>
                <a:ea typeface="ＭＳ Ｐゴシック" charset="0"/>
                <a:cs typeface="+mn-cs"/>
              </a:rPr>
              <a:t>o</a:t>
            </a:r>
            <a:r>
              <a:rPr lang="en-US" sz="700" kern="1200" dirty="0" smtClean="0">
                <a:solidFill>
                  <a:schemeClr val="tx1"/>
                </a:solidFill>
                <a:effectLst/>
                <a:latin typeface="+mn-lt"/>
                <a:ea typeface="ＭＳ Ｐゴシック" charset="0"/>
                <a:cs typeface="+mn-cs"/>
              </a:rPr>
              <a:t>   </a:t>
            </a:r>
            <a:r>
              <a:rPr lang="en-US" dirty="0" smtClean="0">
                <a:effectLst/>
              </a:rPr>
              <a:t>Datasets ingested since 1/1/2015 (31)</a:t>
            </a:r>
          </a:p>
          <a:p>
            <a:pPr lvl="1"/>
            <a:r>
              <a:rPr lang="en-US" sz="1200" kern="1200" dirty="0" smtClean="0">
                <a:solidFill>
                  <a:schemeClr val="tx1"/>
                </a:solidFill>
                <a:effectLst/>
                <a:latin typeface="+mn-lt"/>
                <a:ea typeface="ＭＳ Ｐゴシック" charset="0"/>
                <a:cs typeface="+mn-cs"/>
              </a:rPr>
              <a:t>o</a:t>
            </a:r>
            <a:r>
              <a:rPr lang="en-US" sz="700" kern="1200" dirty="0" smtClean="0">
                <a:solidFill>
                  <a:schemeClr val="tx1"/>
                </a:solidFill>
                <a:effectLst/>
                <a:latin typeface="+mn-lt"/>
                <a:ea typeface="ＭＳ Ｐゴシック" charset="0"/>
                <a:cs typeface="+mn-cs"/>
              </a:rPr>
              <a:t>   </a:t>
            </a:r>
            <a:r>
              <a:rPr lang="en-US" dirty="0" smtClean="0">
                <a:effectLst/>
              </a:rPr>
              <a:t>Datasets at some stage of active mobilization (69)</a:t>
            </a:r>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6</a:t>
            </a:fld>
            <a:endParaRPr lang="en-US"/>
          </a:p>
        </p:txBody>
      </p:sp>
    </p:spTree>
    <p:extLst>
      <p:ext uri="{BB962C8B-B14F-4D97-AF65-F5344CB8AC3E}">
        <p14:creationId xmlns:p14="http://schemas.microsoft.com/office/powerpoint/2010/main" val="428467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rPr>
              <a:t>You</a:t>
            </a:r>
            <a:r>
              <a:rPr lang="en-US" sz="1200" kern="1200" baseline="0" dirty="0" smtClean="0">
                <a:solidFill>
                  <a:schemeClr val="tx1"/>
                </a:solidFill>
                <a:effectLst/>
                <a:latin typeface="+mn-lt"/>
                <a:ea typeface="ＭＳ Ｐゴシック" charset="0"/>
              </a:rPr>
              <a:t> can access this data at iDigBio. </a:t>
            </a:r>
            <a:r>
              <a:rPr lang="en-US" sz="1200" kern="1200" dirty="0" smtClean="0">
                <a:solidFill>
                  <a:schemeClr val="tx1"/>
                </a:solidFill>
                <a:effectLst/>
                <a:latin typeface="+mn-lt"/>
                <a:ea typeface="ＭＳ Ｐゴシック" charset="0"/>
                <a:cs typeface="ＭＳ Ｐゴシック" charset="0"/>
              </a:rPr>
              <a:t>With data from across the globe, you</a:t>
            </a:r>
            <a:r>
              <a:rPr lang="en-US" sz="1200" kern="1200" baseline="0" dirty="0" smtClean="0">
                <a:solidFill>
                  <a:schemeClr val="tx1"/>
                </a:solidFill>
                <a:effectLst/>
                <a:latin typeface="+mn-lt"/>
                <a:ea typeface="ＭＳ Ｐゴシック" charset="0"/>
                <a:cs typeface="ＭＳ Ｐゴシック" charset="0"/>
              </a:rPr>
              <a:t> can </a:t>
            </a:r>
            <a:r>
              <a:rPr lang="en-US" sz="1200" kern="1200" dirty="0" smtClean="0">
                <a:solidFill>
                  <a:schemeClr val="tx1"/>
                </a:solidFill>
                <a:effectLst/>
                <a:latin typeface="+mn-lt"/>
                <a:ea typeface="ＭＳ Ｐゴシック" charset="0"/>
                <a:cs typeface="ＭＳ Ｐゴシック" charset="0"/>
              </a:rPr>
              <a:t>search over 40 million specimen records, and over 11 million media records.</a:t>
            </a:r>
            <a:r>
              <a:rPr lang="en-US" sz="1200" kern="1200" baseline="0" dirty="0" smtClean="0">
                <a:solidFill>
                  <a:schemeClr val="tx1"/>
                </a:solidFill>
                <a:effectLst/>
                <a:latin typeface="+mn-lt"/>
                <a:ea typeface="ＭＳ Ｐゴシック" charset="0"/>
                <a:cs typeface="ＭＳ Ｐゴシック" charset="0"/>
              </a:rPr>
              <a:t> Anyone can freely download and use</a:t>
            </a:r>
            <a:r>
              <a:rPr lang="en-US" sz="1200" kern="1200" dirty="0" smtClean="0">
                <a:solidFill>
                  <a:schemeClr val="tx1"/>
                </a:solidFill>
                <a:effectLst/>
                <a:latin typeface="+mn-lt"/>
                <a:ea typeface="ＭＳ Ｐゴシック" charset="0"/>
                <a:cs typeface="ＭＳ Ｐゴシック" charset="0"/>
              </a:rPr>
              <a:t> data of interest. </a:t>
            </a:r>
          </a:p>
          <a:p>
            <a:r>
              <a:rPr lang="en-US" dirty="0" smtClean="0"/>
              <a:t>Portal</a:t>
            </a:r>
          </a:p>
          <a:p>
            <a:r>
              <a:rPr lang="en-US" dirty="0" smtClean="0"/>
              <a:t>API</a:t>
            </a:r>
          </a:p>
          <a:p>
            <a:r>
              <a:rPr lang="en-US" dirty="0" smtClean="0"/>
              <a:t>Data feedback</a:t>
            </a:r>
          </a:p>
          <a:p>
            <a:endParaRPr lang="en-US" dirty="0" smtClean="0"/>
          </a:p>
          <a:p>
            <a:r>
              <a:rPr lang="es-ES" b="1" dirty="0" smtClean="0"/>
              <a:t>12,360,093</a:t>
            </a:r>
            <a:br>
              <a:rPr lang="es-ES" b="1" dirty="0" smtClean="0"/>
            </a:br>
            <a:r>
              <a:rPr lang="es-ES" b="1" dirty="0" smtClean="0"/>
              <a:t>Media Records</a:t>
            </a:r>
          </a:p>
          <a:p>
            <a:r>
              <a:rPr lang="es-ES" b="1" dirty="0" smtClean="0"/>
              <a:t>635</a:t>
            </a:r>
            <a:br>
              <a:rPr lang="es-ES" b="1" dirty="0" smtClean="0"/>
            </a:br>
            <a:r>
              <a:rPr lang="es-ES" b="1" dirty="0" err="1" smtClean="0"/>
              <a:t>Recordsets</a:t>
            </a:r>
            <a:endParaRPr lang="es-ES" b="1" dirty="0" smtClean="0"/>
          </a:p>
          <a:p>
            <a:endParaRPr lang="en-US" dirty="0" smtClean="0"/>
          </a:p>
          <a:p>
            <a:endParaRPr lang="en-US" sz="1200" kern="1200" dirty="0" smtClean="0">
              <a:solidFill>
                <a:schemeClr val="tx1"/>
              </a:solidFill>
              <a:effectLst/>
              <a:latin typeface="+mn-lt"/>
              <a:ea typeface="ＭＳ Ｐゴシック" charset="0"/>
            </a:endParaRPr>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7</a:t>
            </a:fld>
            <a:endParaRPr lang="en-US"/>
          </a:p>
        </p:txBody>
      </p:sp>
    </p:spTree>
    <p:extLst>
      <p:ext uri="{BB962C8B-B14F-4D97-AF65-F5344CB8AC3E}">
        <p14:creationId xmlns:p14="http://schemas.microsoft.com/office/powerpoint/2010/main" val="336984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You can access the</a:t>
            </a:r>
            <a:r>
              <a:rPr lang="en-US" sz="1200" kern="1200" baseline="0" dirty="0" smtClean="0">
                <a:solidFill>
                  <a:schemeClr val="tx1"/>
                </a:solidFill>
                <a:effectLst/>
                <a:latin typeface="+mn-lt"/>
                <a:ea typeface="ＭＳ Ｐゴシック" charset="0"/>
                <a:cs typeface="ＭＳ Ｐゴシック" charset="0"/>
              </a:rPr>
              <a:t> data through our portal, and through our API. </a:t>
            </a:r>
            <a:r>
              <a:rPr lang="en-US" sz="1200" kern="1200" dirty="0" smtClean="0">
                <a:solidFill>
                  <a:schemeClr val="tx1"/>
                </a:solidFill>
                <a:effectLst/>
                <a:latin typeface="+mn-lt"/>
                <a:ea typeface="ＭＳ Ｐゴシック" charset="0"/>
                <a:cs typeface="ＭＳ Ｐゴシック" charset="0"/>
              </a:rPr>
              <a:t>We enhanced</a:t>
            </a:r>
            <a:r>
              <a:rPr lang="en-US" sz="1200" kern="1200" baseline="0" dirty="0" smtClean="0">
                <a:solidFill>
                  <a:schemeClr val="tx1"/>
                </a:solidFill>
                <a:effectLst/>
                <a:latin typeface="+mn-lt"/>
                <a:ea typeface="ＭＳ Ｐゴシック" charset="0"/>
                <a:cs typeface="ＭＳ Ｐゴシック" charset="0"/>
              </a:rPr>
              <a:t> the API at a recent </a:t>
            </a:r>
            <a:r>
              <a:rPr lang="en-US" sz="1200" kern="1200" baseline="0" dirty="0" err="1" smtClean="0">
                <a:solidFill>
                  <a:schemeClr val="tx1"/>
                </a:solidFill>
                <a:effectLst/>
                <a:latin typeface="+mn-lt"/>
                <a:ea typeface="ＭＳ Ｐゴシック" charset="0"/>
                <a:cs typeface="ＭＳ Ｐゴシック" charset="0"/>
              </a:rPr>
              <a:t>hackathon</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Through</a:t>
            </a:r>
            <a:r>
              <a:rPr lang="en-US" sz="1200" kern="1200" baseline="0" dirty="0" smtClean="0">
                <a:solidFill>
                  <a:schemeClr val="tx1"/>
                </a:solidFill>
                <a:effectLst/>
                <a:latin typeface="+mn-lt"/>
                <a:ea typeface="ＭＳ Ｐゴシック" charset="0"/>
                <a:cs typeface="ＭＳ Ｐゴシック" charset="0"/>
              </a:rPr>
              <a:t> t</a:t>
            </a:r>
            <a:r>
              <a:rPr lang="en-US" sz="1200" kern="1200" dirty="0" smtClean="0">
                <a:solidFill>
                  <a:schemeClr val="tx1"/>
                </a:solidFill>
                <a:effectLst/>
                <a:latin typeface="+mn-lt"/>
                <a:ea typeface="ＭＳ Ｐゴシック" charset="0"/>
                <a:cs typeface="ＭＳ Ｐゴシック" charset="0"/>
              </a:rPr>
              <a:t>he programmatic interface you</a:t>
            </a:r>
            <a:r>
              <a:rPr lang="en-US" sz="1200" kern="1200" baseline="0" dirty="0" smtClean="0">
                <a:solidFill>
                  <a:schemeClr val="tx1"/>
                </a:solidFill>
                <a:effectLst/>
                <a:latin typeface="+mn-lt"/>
                <a:ea typeface="ＭＳ Ｐゴシック" charset="0"/>
                <a:cs typeface="ＭＳ Ｐゴシック" charset="0"/>
              </a:rPr>
              <a:t> can</a:t>
            </a:r>
            <a:r>
              <a:rPr lang="en-US" sz="1200" kern="1200" dirty="0" smtClean="0">
                <a:solidFill>
                  <a:schemeClr val="tx1"/>
                </a:solidFill>
                <a:effectLst/>
                <a:latin typeface="+mn-lt"/>
                <a:ea typeface="ＭＳ Ｐゴシック" charset="0"/>
                <a:cs typeface="ＭＳ Ｐゴシック" charset="0"/>
              </a:rPr>
              <a:t> access iDigBio’s data rapidly, and get just what you are looking</a:t>
            </a:r>
            <a:r>
              <a:rPr lang="en-US" sz="1200" kern="1200" baseline="0" dirty="0" smtClean="0">
                <a:solidFill>
                  <a:schemeClr val="tx1"/>
                </a:solidFill>
                <a:effectLst/>
                <a:latin typeface="+mn-lt"/>
                <a:ea typeface="ＭＳ Ｐゴシック" charset="0"/>
                <a:cs typeface="ＭＳ Ｐゴシック" charset="0"/>
              </a:rPr>
              <a:t> for.</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8</a:t>
            </a:fld>
            <a:endParaRPr lang="en-US"/>
          </a:p>
        </p:txBody>
      </p:sp>
    </p:spTree>
    <p:extLst>
      <p:ext uri="{BB962C8B-B14F-4D97-AF65-F5344CB8AC3E}">
        <p14:creationId xmlns:p14="http://schemas.microsoft.com/office/powerpoint/2010/main" val="265645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F2DB</a:t>
            </a:r>
            <a:r>
              <a:rPr lang="en-US" baseline="0" dirty="0" smtClean="0"/>
              <a:t> workshop </a:t>
            </a:r>
            <a:r>
              <a:rPr lang="en-US" baseline="0" dirty="0" smtClean="0"/>
              <a:t>was </a:t>
            </a:r>
            <a:r>
              <a:rPr lang="en-US" baseline="0" dirty="0" smtClean="0"/>
              <a:t>the third in a series of four workshops, conceived by iDigBio and the Tri-Trophic TCN, and collaboratively developed by iDigBio, TTD-TCN, USGS-BISON, GBIF, </a:t>
            </a:r>
            <a:r>
              <a:rPr lang="en-US" baseline="0" dirty="0" err="1" smtClean="0"/>
              <a:t>VertNet</a:t>
            </a:r>
            <a:r>
              <a:rPr lang="en-US" baseline="0" dirty="0" smtClean="0"/>
              <a:t>, Canadensys, NCEAS, ASU, Data Carpentry, Software Carpentry, ACIS, and </a:t>
            </a:r>
            <a:r>
              <a:rPr lang="en-US" baseline="0" dirty="0" err="1" smtClean="0"/>
              <a:t>DataONE</a:t>
            </a:r>
            <a:r>
              <a:rPr lang="en-US" baseline="0" dirty="0" smtClean="0"/>
              <a:t>. From a data-life-cycle point-of-view, at this workshop we </a:t>
            </a:r>
            <a:r>
              <a:rPr lang="en-US" baseline="0" dirty="0" smtClean="0"/>
              <a:t>focused </a:t>
            </a:r>
            <a:r>
              <a:rPr lang="en-US" baseline="0" dirty="0" smtClean="0"/>
              <a:t>on the origination of specimen data, the collecting event, and the standardization of that collected field data to make sure the data are suitable for upload into any database.</a:t>
            </a:r>
          </a:p>
          <a:p>
            <a:endParaRPr lang="en-US" baseline="0" dirty="0" smtClean="0"/>
          </a:p>
          <a:p>
            <a:r>
              <a:rPr lang="en-US" baseline="0" dirty="0" smtClean="0"/>
              <a:t>Across domains, there is the realization that we have a biodiversity informatics skills and knowledge gap. These workshops are just four, of many different groups who are addressing these needs.  Until these gaps are addressed effectively at the undergraduate level, we’ll continue to need these types of workshops, webinars, and online courses. If you have an interest in the recently funded RCN UBE group called QUBES, Matt Collins was at their first meeting, and Deb was at their community input meeting, prior to QUBES funding.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BA7E11F-83AF-8E4C-954D-5AB1D905A63C}" type="slidenum">
              <a:rPr lang="en-US" smtClean="0"/>
              <a:pPr>
                <a:defRPr/>
              </a:pPr>
              <a:t>11</a:t>
            </a:fld>
            <a:endParaRPr lang="en-US"/>
          </a:p>
        </p:txBody>
      </p:sp>
    </p:spTree>
    <p:extLst>
      <p:ext uri="{BB962C8B-B14F-4D97-AF65-F5344CB8AC3E}">
        <p14:creationId xmlns:p14="http://schemas.microsoft.com/office/powerpoint/2010/main" val="336106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12</a:t>
            </a:fld>
            <a:endParaRPr lang="en-US"/>
          </a:p>
        </p:txBody>
      </p:sp>
    </p:spTree>
    <p:extLst>
      <p:ext uri="{BB962C8B-B14F-4D97-AF65-F5344CB8AC3E}">
        <p14:creationId xmlns:p14="http://schemas.microsoft.com/office/powerpoint/2010/main" val="226217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 How do you document / track progress?</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What’s your current data challenge/s?</a:t>
            </a:r>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13</a:t>
            </a:fld>
            <a:endParaRPr lang="en-US"/>
          </a:p>
        </p:txBody>
      </p:sp>
    </p:spTree>
    <p:extLst>
      <p:ext uri="{BB962C8B-B14F-4D97-AF65-F5344CB8AC3E}">
        <p14:creationId xmlns:p14="http://schemas.microsoft.com/office/powerpoint/2010/main" val="350842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7.png"/><Relationship Id="rId2" Type="http://schemas.openxmlformats.org/officeDocument/2006/relationships/image" Target="../media/image2.tif"/><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digbio.org/rss-feed.xml" TargetMode="External"/><Relationship Id="rId1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18" Type="http://schemas.openxmlformats.org/officeDocument/2006/relationships/image" Target="../media/image13.png"/><Relationship Id="rId3" Type="http://schemas.openxmlformats.org/officeDocument/2006/relationships/hyperlink" Target="http://www.facebook.com/iDigBio" TargetMode="External"/><Relationship Id="rId7" Type="http://schemas.openxmlformats.org/officeDocument/2006/relationships/hyperlink" Target="http://vimeo.com/idigbio"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9.png"/><Relationship Id="rId16"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hyperlink" Target="file:///\\localhost\webcal\::www.idigbio.org:events-calendar:export.ics" TargetMode="External"/><Relationship Id="rId5" Type="http://schemas.openxmlformats.org/officeDocument/2006/relationships/hyperlink" Target="https://twitter.com/iDigBio" TargetMode="External"/><Relationship Id="rId15" Type="http://schemas.openxmlformats.org/officeDocument/2006/relationships/image" Target="../media/image10.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idigbio.org/rss-feed.xml" TargetMode="External"/><Relationship Id="rId1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85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3500438" y="5803252"/>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224120" y="0"/>
            <a:ext cx="1836369" cy="681789"/>
            <a:chOff x="2712986" y="0"/>
            <a:chExt cx="9928372" cy="3686109"/>
          </a:xfrm>
        </p:grpSpPr>
        <p:sp>
          <p:nvSpPr>
            <p:cNvPr id="11" name="Rectangle 10"/>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idigbio_logo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95653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48C9C-D23E-2844-ABBB-6A8C44AAAEE5}"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546CF01-A140-E94E-98E3-F7D34CBDF93C}" type="datetimeFigureOut">
              <a:rPr lang="en-US"/>
              <a:pPr/>
              <a:t>9/15/2015</a:t>
            </a:fld>
            <a:endParaRPr lang="en-US"/>
          </a:p>
        </p:txBody>
      </p:sp>
      <p:sp>
        <p:nvSpPr>
          <p:cNvPr id="8" name="Footer Placeholder 4"/>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18424624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Rectangle 2"/>
          <p:cNvSpPr/>
          <p:nvPr userDrawn="1"/>
        </p:nvSpPr>
        <p:spPr>
          <a:xfrm>
            <a:off x="0" y="521368"/>
            <a:ext cx="9144000" cy="497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 name="Picture 23"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5" name="TextBox 4"/>
          <p:cNvSpPr txBox="1"/>
          <p:nvPr userDrawn="1"/>
        </p:nvSpPr>
        <p:spPr>
          <a:xfrm>
            <a:off x="3500438" y="5809976"/>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10"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Helvetica" charset="0"/>
                <a:cs typeface="Helvetica" charset="0"/>
              </a:rPr>
              <a:t>www.idigbio.org</a:t>
            </a:r>
          </a:p>
        </p:txBody>
      </p:sp>
      <p:grpSp>
        <p:nvGrpSpPr>
          <p:cNvPr id="16" name="Group 21"/>
          <p:cNvGrpSpPr>
            <a:grpSpLocks/>
          </p:cNvGrpSpPr>
          <p:nvPr userDrawn="1"/>
        </p:nvGrpSpPr>
        <p:grpSpPr bwMode="auto">
          <a:xfrm>
            <a:off x="1252538" y="2674938"/>
            <a:ext cx="968375" cy="830262"/>
            <a:chOff x="1252080" y="2742784"/>
            <a:chExt cx="968247" cy="830111"/>
          </a:xfrm>
        </p:grpSpPr>
        <p:pic>
          <p:nvPicPr>
            <p:cNvPr id="17"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17"/>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pPr>
            <a:r>
              <a:rPr lang="en-US" sz="1600">
                <a:latin typeface="Cambria" charset="0"/>
                <a:cs typeface="Cambria" charset="0"/>
              </a:rPr>
              <a:t>facebook.com/iDigBio</a:t>
            </a:r>
          </a:p>
          <a:p>
            <a:pPr>
              <a:lnSpc>
                <a:spcPts val="3600"/>
              </a:lnSpc>
            </a:pPr>
            <a:r>
              <a:rPr lang="en-US" sz="1600">
                <a:latin typeface="Cambria" charset="0"/>
                <a:cs typeface="Cambria" charset="0"/>
              </a:rPr>
              <a:t>twitter.com/iDigBio</a:t>
            </a:r>
          </a:p>
          <a:p>
            <a:pPr>
              <a:lnSpc>
                <a:spcPts val="3600"/>
              </a:lnSpc>
            </a:pPr>
            <a:r>
              <a:rPr lang="en-US" sz="1600">
                <a:latin typeface="Cambria" charset="0"/>
                <a:cs typeface="Cambria" charset="0"/>
              </a:rPr>
              <a:t>vimeo.com/idigbio</a:t>
            </a:r>
          </a:p>
          <a:p>
            <a:pPr>
              <a:lnSpc>
                <a:spcPts val="3600"/>
              </a:lnSpc>
            </a:pPr>
            <a:r>
              <a:rPr lang="en-US" sz="1600">
                <a:latin typeface="Cambria" charset="0"/>
                <a:cs typeface="Cambria" charset="0"/>
              </a:rPr>
              <a:t>idigbio.org/rss-feed.xml</a:t>
            </a:r>
          </a:p>
          <a:p>
            <a:pPr>
              <a:lnSpc>
                <a:spcPts val="3600"/>
              </a:lnSpc>
            </a:pPr>
            <a:r>
              <a:rPr lang="en-US" sz="1600">
                <a:latin typeface="Cambria" charset="0"/>
                <a:cs typeface="Cambria" charset="0"/>
              </a:rPr>
              <a:t>webcal://www.idigbio.org/events-calendar/export.ics</a:t>
            </a:r>
          </a:p>
          <a:p>
            <a:endParaRPr lang="en-US"/>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grpSp>
        <p:nvGrpSpPr>
          <p:cNvPr id="20" name="Group 19"/>
          <p:cNvGrpSpPr/>
          <p:nvPr userDrawn="1"/>
        </p:nvGrpSpPr>
        <p:grpSpPr>
          <a:xfrm>
            <a:off x="229937" y="0"/>
            <a:ext cx="1836369" cy="681789"/>
            <a:chOff x="2712986" y="0"/>
            <a:chExt cx="9928372" cy="3686109"/>
          </a:xfrm>
        </p:grpSpPr>
        <p:sp>
          <p:nvSpPr>
            <p:cNvPr id="25" name="Rectangle 24"/>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 name="Picture 25" descr="idigbio_logo_cmyk.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4528396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85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5" name="Picture 11"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Box 6"/>
          <p:cNvSpPr txBox="1"/>
          <p:nvPr userDrawn="1"/>
        </p:nvSpPr>
        <p:spPr>
          <a:xfrm>
            <a:off x="3500438" y="5803900"/>
            <a:ext cx="5370512" cy="900113"/>
          </a:xfrm>
          <a:prstGeom prst="rect">
            <a:avLst/>
          </a:prstGeom>
          <a:noFill/>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r>
              <a:rPr lang="en-US" sz="1000" i="1" smtClean="0">
                <a:solidFill>
                  <a:prstClr val="black"/>
                </a:solidFill>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defRPr/>
            </a:pPr>
            <a:endParaRPr lang="en-US" sz="1000" smtClean="0">
              <a:solidFill>
                <a:prstClr val="black"/>
              </a:solidFill>
            </a:endParaRPr>
          </a:p>
        </p:txBody>
      </p:sp>
      <p:grpSp>
        <p:nvGrpSpPr>
          <p:cNvPr id="8" name="Group 9"/>
          <p:cNvGrpSpPr>
            <a:grpSpLocks/>
          </p:cNvGrpSpPr>
          <p:nvPr userDrawn="1"/>
        </p:nvGrpSpPr>
        <p:grpSpPr bwMode="auto">
          <a:xfrm>
            <a:off x="223838" y="0"/>
            <a:ext cx="1836737" cy="681038"/>
            <a:chOff x="2712986" y="0"/>
            <a:chExt cx="9928372" cy="3686109"/>
          </a:xfrm>
        </p:grpSpPr>
        <p:sp>
          <p:nvSpPr>
            <p:cNvPr id="9" name="Rectangle 8"/>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16" descr="idigbio_logo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199" y="419100"/>
              <a:ext cx="870819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3" descr="ASU_BioKIC_logo_CMY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98688" y="65088"/>
            <a:ext cx="1992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ataONE_LOGO_Transparent.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2388" y="65088"/>
            <a:ext cx="1824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tdTCN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43900" y="12700"/>
            <a:ext cx="8128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62438" y="26988"/>
            <a:ext cx="20891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4339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530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F8ECC8D8-753D-4696-876E-5A247371A4B8}"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grpSp>
        <p:nvGrpSpPr>
          <p:cNvPr id="8" name="Group 11"/>
          <p:cNvGrpSpPr>
            <a:grpSpLocks/>
          </p:cNvGrpSpPr>
          <p:nvPr userDrawn="1"/>
        </p:nvGrpSpPr>
        <p:grpSpPr bwMode="auto">
          <a:xfrm>
            <a:off x="227013" y="0"/>
            <a:ext cx="1836737" cy="681038"/>
            <a:chOff x="2712986" y="0"/>
            <a:chExt cx="9928372" cy="3686109"/>
          </a:xfrm>
        </p:grpSpPr>
        <p:sp>
          <p:nvSpPr>
            <p:cNvPr id="9" name="Rectangle 8"/>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Picture 16" descr="idigbio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199" y="419100"/>
              <a:ext cx="870819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3" descr="ASU_BioKIC_logo_CMY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DataONE_LOGO_Transparent.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tdTCNLogo.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userDrawn="1"/>
        </p:nvPicPr>
        <p:blipFill>
          <a:blip r:embed="rId6">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smtClean="0"/>
            </a:lvl1pPr>
          </a:lstStyle>
          <a:p>
            <a:pPr>
              <a:defRPr/>
            </a:pPr>
            <a:fld id="{91E70D92-5EDC-4783-8EC2-3A58DBE76A5E}" type="datetime1">
              <a:rPr lang="en-US"/>
              <a:pPr>
                <a:defRPr/>
              </a:pPr>
              <a:t>9/15/2015</a:t>
            </a:fld>
            <a:endParaRPr lang="en-US"/>
          </a:p>
        </p:txBody>
      </p:sp>
      <p:sp>
        <p:nvSpPr>
          <p:cNvPr id="16" name="Footer Placeholder 4"/>
          <p:cNvSpPr>
            <a:spLocks noGrp="1"/>
          </p:cNvSpPr>
          <p:nvPr>
            <p:ph type="ftr" sz="quarter" idx="11"/>
          </p:nvPr>
        </p:nvSpPr>
        <p:spPr>
          <a:xfrm>
            <a:off x="6243638" y="123825"/>
            <a:ext cx="1693862"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6058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solidFill>
                <a:prstClr val="white"/>
              </a:solidFill>
            </a:endParaRPr>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D72DAE7A-B067-464F-A661-F78D2EA801DF}"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9"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smtClean="0"/>
            </a:lvl1pPr>
          </a:lstStyle>
          <a:p>
            <a:pPr>
              <a:defRPr/>
            </a:pPr>
            <a:fld id="{6CBB1969-D012-4580-9632-B5CA88F9BBD3}" type="datetime1">
              <a:rPr lang="en-US"/>
              <a:pPr>
                <a:defRPr/>
              </a:pPr>
              <a:t>9/15/2015</a:t>
            </a:fld>
            <a:endParaRPr lang="en-US"/>
          </a:p>
        </p:txBody>
      </p:sp>
      <p:sp>
        <p:nvSpPr>
          <p:cNvPr id="14" name="Footer Placeholder 5"/>
          <p:cNvSpPr>
            <a:spLocks noGrp="1"/>
          </p:cNvSpPr>
          <p:nvPr>
            <p:ph type="ftr" sz="quarter" idx="11"/>
          </p:nvPr>
        </p:nvSpPr>
        <p:spPr>
          <a:xfrm>
            <a:off x="5788025" y="123825"/>
            <a:ext cx="2149475"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95863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A4BFDC41-2906-43BB-92C0-C691BC44B95B}"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10"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6"/>
          <p:cNvSpPr>
            <a:spLocks noGrp="1"/>
          </p:cNvSpPr>
          <p:nvPr>
            <p:ph type="dt" sz="half" idx="10"/>
          </p:nvPr>
        </p:nvSpPr>
        <p:spPr/>
        <p:txBody>
          <a:bodyPr/>
          <a:lstStyle>
            <a:lvl1pPr>
              <a:defRPr smtClean="0"/>
            </a:lvl1pPr>
          </a:lstStyle>
          <a:p>
            <a:pPr>
              <a:defRPr/>
            </a:pPr>
            <a:fld id="{20E254A1-72A8-4D1E-B73F-F01B45BDA600}" type="datetime1">
              <a:rPr lang="en-US"/>
              <a:pPr>
                <a:defRPr/>
              </a:pPr>
              <a:t>9/15/2015</a:t>
            </a:fld>
            <a:endParaRPr lang="en-US"/>
          </a:p>
        </p:txBody>
      </p:sp>
      <p:sp>
        <p:nvSpPr>
          <p:cNvPr id="15" name="Footer Placeholder 7"/>
          <p:cNvSpPr>
            <a:spLocks noGrp="1"/>
          </p:cNvSpPr>
          <p:nvPr>
            <p:ph type="ftr" sz="quarter" idx="11"/>
          </p:nvPr>
        </p:nvSpPr>
        <p:spPr>
          <a:xfrm>
            <a:off x="6777038" y="123825"/>
            <a:ext cx="1160462"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70001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70B39FC7-E80E-459F-8DE2-E6E4E97CE60F}"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6"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11" name="Date Placeholder 2"/>
          <p:cNvSpPr>
            <a:spLocks noGrp="1"/>
          </p:cNvSpPr>
          <p:nvPr>
            <p:ph type="dt" sz="half" idx="10"/>
          </p:nvPr>
        </p:nvSpPr>
        <p:spPr/>
        <p:txBody>
          <a:bodyPr/>
          <a:lstStyle>
            <a:lvl1pPr>
              <a:defRPr smtClean="0"/>
            </a:lvl1pPr>
          </a:lstStyle>
          <a:p>
            <a:pPr>
              <a:defRPr/>
            </a:pPr>
            <a:fld id="{3A54699B-2A3B-41F9-B6A6-6231AD9D39C9}" type="datetime1">
              <a:rPr lang="en-US"/>
              <a:pPr>
                <a:defRPr/>
              </a:pPr>
              <a:t>9/15/2015</a:t>
            </a:fld>
            <a:endParaRPr lang="en-US"/>
          </a:p>
        </p:txBody>
      </p:sp>
      <p:sp>
        <p:nvSpPr>
          <p:cNvPr id="12" name="Footer Placeholder 3"/>
          <p:cNvSpPr>
            <a:spLocks noGrp="1"/>
          </p:cNvSpPr>
          <p:nvPr>
            <p:ph type="ftr" sz="quarter" idx="11"/>
          </p:nvPr>
        </p:nvSpPr>
        <p:spPr>
          <a:xfrm>
            <a:off x="5815013" y="123825"/>
            <a:ext cx="2122487"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470177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1BF939B6-DDCF-4BA4-B3DB-791ED032D1DA}"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5"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half" idx="10"/>
          </p:nvPr>
        </p:nvSpPr>
        <p:spPr/>
        <p:txBody>
          <a:bodyPr/>
          <a:lstStyle>
            <a:lvl1pPr>
              <a:defRPr smtClean="0"/>
            </a:lvl1pPr>
          </a:lstStyle>
          <a:p>
            <a:pPr>
              <a:defRPr/>
            </a:pPr>
            <a:fld id="{04AD0F03-E467-48FE-BF2D-2C2257153A38}" type="datetime1">
              <a:rPr lang="en-US"/>
              <a:pPr>
                <a:defRPr/>
              </a:pPr>
              <a:t>9/15/2015</a:t>
            </a:fld>
            <a:endParaRPr lang="en-US"/>
          </a:p>
        </p:txBody>
      </p:sp>
      <p:sp>
        <p:nvSpPr>
          <p:cNvPr id="10" name="Footer Placeholder 2"/>
          <p:cNvSpPr>
            <a:spLocks noGrp="1"/>
          </p:cNvSpPr>
          <p:nvPr>
            <p:ph type="ftr" sz="quarter" idx="11"/>
          </p:nvPr>
        </p:nvSpPr>
        <p:spPr>
          <a:xfrm>
            <a:off x="5802313" y="123825"/>
            <a:ext cx="2135187"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74579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BD8C38C7-A398-451D-A77A-619D1BD11BAE}"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8"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smtClean="0"/>
            </a:lvl1pPr>
          </a:lstStyle>
          <a:p>
            <a:pPr>
              <a:defRPr/>
            </a:pPr>
            <a:fld id="{73477C9C-62B1-4682-81AB-7C0DF039E328}" type="datetime1">
              <a:rPr lang="en-US"/>
              <a:pPr>
                <a:defRPr/>
              </a:pPr>
              <a:t>9/15/2015</a:t>
            </a:fld>
            <a:endParaRPr lang="en-US"/>
          </a:p>
        </p:txBody>
      </p:sp>
      <p:sp>
        <p:nvSpPr>
          <p:cNvPr id="13" name="Footer Placeholder 5"/>
          <p:cNvSpPr>
            <a:spLocks noGrp="1"/>
          </p:cNvSpPr>
          <p:nvPr>
            <p:ph type="ftr" sz="quarter" idx="11"/>
          </p:nvPr>
        </p:nvSpPr>
        <p:spPr>
          <a:xfrm>
            <a:off x="5788025" y="123825"/>
            <a:ext cx="2149475"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2336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F401DBBE-39F2-4D75-9E49-BF38D3100806}"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8"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smtClean="0"/>
            </a:lvl1pPr>
          </a:lstStyle>
          <a:p>
            <a:pPr>
              <a:defRPr/>
            </a:pPr>
            <a:fld id="{6513095C-2101-4314-9F90-63678FC6B336}" type="datetime1">
              <a:rPr lang="en-US"/>
              <a:pPr>
                <a:defRPr/>
              </a:pPr>
              <a:t>9/15/2015</a:t>
            </a:fld>
            <a:endParaRPr lang="en-US"/>
          </a:p>
        </p:txBody>
      </p:sp>
      <p:sp>
        <p:nvSpPr>
          <p:cNvPr id="13" name="Footer Placeholder 5"/>
          <p:cNvSpPr>
            <a:spLocks noGrp="1"/>
          </p:cNvSpPr>
          <p:nvPr>
            <p:ph type="ftr" sz="quarter" idx="11"/>
          </p:nvPr>
        </p:nvSpPr>
        <p:spPr>
          <a:xfrm>
            <a:off x="5788025" y="123825"/>
            <a:ext cx="2149475"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14712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38FFDE-CBC0-5C40-8F62-E8084902FDD4}"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1C9F67EF-8B41-E546-99BB-3CF0EF3B387C}" type="datetimeFigureOut">
              <a:rPr lang="en-US"/>
              <a:pPr/>
              <a:t>9/15/2015</a:t>
            </a:fld>
            <a:endParaRPr lang="en-US"/>
          </a:p>
        </p:txBody>
      </p:sp>
      <p:sp>
        <p:nvSpPr>
          <p:cNvPr id="8" name="Footer Placeholder 4"/>
          <p:cNvSpPr>
            <a:spLocks noGrp="1"/>
          </p:cNvSpPr>
          <p:nvPr>
            <p:ph type="ftr" sz="quarter" idx="11"/>
          </p:nvPr>
        </p:nvSpPr>
        <p:spPr>
          <a:xfrm>
            <a:off x="6243052" y="123825"/>
            <a:ext cx="1694447" cy="331788"/>
          </a:xfrm>
        </p:spPr>
        <p:txBody>
          <a:bodyPr/>
          <a:lstStyle>
            <a:lvl1pPr>
              <a:defRPr/>
            </a:lvl1pPr>
          </a:lstStyle>
          <a:p>
            <a:endParaRPr lang="en-US" dirty="0"/>
          </a:p>
        </p:txBody>
      </p:sp>
      <p:grpSp>
        <p:nvGrpSpPr>
          <p:cNvPr id="12" name="Group 11"/>
          <p:cNvGrpSpPr/>
          <p:nvPr userDrawn="1"/>
        </p:nvGrpSpPr>
        <p:grpSpPr>
          <a:xfrm>
            <a:off x="227013" y="0"/>
            <a:ext cx="1836369" cy="681789"/>
            <a:chOff x="2712986" y="0"/>
            <a:chExt cx="9928372" cy="3686109"/>
          </a:xfrm>
        </p:grpSpPr>
        <p:sp>
          <p:nvSpPr>
            <p:cNvPr id="13" name="Rectangle 12"/>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idigbio_logo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28160436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76AAD775-E81A-456C-A41A-67F6A3158695}"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7"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smtClean="0"/>
            </a:lvl1pPr>
          </a:lstStyle>
          <a:p>
            <a:pPr>
              <a:defRPr/>
            </a:pPr>
            <a:fld id="{AB1F6CC4-DB81-451D-935E-202F9536D1F1}" type="datetime1">
              <a:rPr lang="en-US"/>
              <a:pPr>
                <a:defRPr/>
              </a:pPr>
              <a:t>9/15/2015</a:t>
            </a:fld>
            <a:endParaRPr lang="en-US"/>
          </a:p>
        </p:txBody>
      </p:sp>
      <p:sp>
        <p:nvSpPr>
          <p:cNvPr id="13" name="Footer Placeholder 4"/>
          <p:cNvSpPr>
            <a:spLocks noGrp="1"/>
          </p:cNvSpPr>
          <p:nvPr>
            <p:ph type="ftr" sz="quarter" idx="11"/>
          </p:nvPr>
        </p:nvSpPr>
        <p:spPr>
          <a:xfrm>
            <a:off x="5815013" y="123825"/>
            <a:ext cx="2122487"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205515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txBox="1">
            <a:spLocks/>
          </p:cNvSpPr>
          <p:nvPr userDrawn="1"/>
        </p:nvSpPr>
        <p:spPr>
          <a:xfrm>
            <a:off x="8578850" y="6475413"/>
            <a:ext cx="520700" cy="187325"/>
          </a:xfrm>
          <a:prstGeom prst="rect">
            <a:avLst/>
          </a:prstGeom>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defRPr/>
            </a:pPr>
            <a:fld id="{9BC3C26F-BC15-4203-A065-3DBF9677349B}" type="slidenum">
              <a:rPr lang="en-US" sz="900" smtClean="0">
                <a:solidFill>
                  <a:prstClr val="white"/>
                </a:solidFill>
                <a:latin typeface="Cambria" panose="02040503050406030204" pitchFamily="18" charset="0"/>
              </a:rPr>
              <a:pPr algn="r">
                <a:defRPr/>
              </a:pPr>
              <a:t>‹#›</a:t>
            </a:fld>
            <a:endParaRPr lang="en-US" sz="900" smtClean="0">
              <a:solidFill>
                <a:prstClr val="white"/>
              </a:solidFill>
              <a:latin typeface="Cambria" panose="02040503050406030204" pitchFamily="18" charset="0"/>
            </a:endParaRPr>
          </a:p>
        </p:txBody>
      </p:sp>
      <p:pic>
        <p:nvPicPr>
          <p:cNvPr id="7" name="Picture 3" descr="ASU_BioKIC_logo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ataONE_LOGO_Transparen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tdTCN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userDrawn="1"/>
        </p:nvPicPr>
        <p:blipFill>
          <a:blip r:embed="rId5">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smtClean="0"/>
            </a:lvl1pPr>
          </a:lstStyle>
          <a:p>
            <a:pPr>
              <a:defRPr/>
            </a:pPr>
            <a:fld id="{27B84043-3FCA-46EF-84F2-3E51A73A9C82}" type="datetime1">
              <a:rPr lang="en-US"/>
              <a:pPr>
                <a:defRPr/>
              </a:pPr>
              <a:t>9/15/2015</a:t>
            </a:fld>
            <a:endParaRPr lang="en-US"/>
          </a:p>
        </p:txBody>
      </p:sp>
      <p:sp>
        <p:nvSpPr>
          <p:cNvPr id="12" name="Footer Placeholder 4"/>
          <p:cNvSpPr>
            <a:spLocks noGrp="1"/>
          </p:cNvSpPr>
          <p:nvPr>
            <p:ph type="ftr" sz="quarter" idx="11"/>
          </p:nvPr>
        </p:nvSpPr>
        <p:spPr>
          <a:xfrm>
            <a:off x="5802313" y="123825"/>
            <a:ext cx="2135187" cy="331788"/>
          </a:xfrm>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58465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Rectangle 2"/>
          <p:cNvSpPr/>
          <p:nvPr userDrawn="1"/>
        </p:nvSpPr>
        <p:spPr>
          <a:xfrm>
            <a:off x="0" y="520700"/>
            <a:ext cx="9144000" cy="4975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 name="Picture 11" descr="footer.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3500438" y="5810250"/>
            <a:ext cx="5370512" cy="738188"/>
          </a:xfrm>
          <a:prstGeom prst="rect">
            <a:avLst/>
          </a:prstGeom>
          <a:noFill/>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defRPr/>
            </a:pPr>
            <a:r>
              <a:rPr lang="en-US" sz="1000" i="1" smtClean="0">
                <a:solidFill>
                  <a:prstClr val="black"/>
                </a:solidFill>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00" smtClean="0">
              <a:solidFill>
                <a:prstClr val="black"/>
              </a:solidFill>
            </a:endParaRPr>
          </a:p>
        </p:txBody>
      </p:sp>
      <p:pic>
        <p:nvPicPr>
          <p:cNvPr id="6"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b="1">
                <a:solidFill>
                  <a:prstClr val="black"/>
                </a:solidFill>
                <a:latin typeface="Helvetica" charset="0"/>
                <a:cs typeface="Helvetica" charset="0"/>
              </a:rPr>
              <a:t>www.idigbio.org</a:t>
            </a:r>
          </a:p>
        </p:txBody>
      </p:sp>
      <p:grpSp>
        <p:nvGrpSpPr>
          <p:cNvPr id="12" name="Group 21"/>
          <p:cNvGrpSpPr>
            <a:grpSpLocks/>
          </p:cNvGrpSpPr>
          <p:nvPr userDrawn="1"/>
        </p:nvGrpSpPr>
        <p:grpSpPr bwMode="auto">
          <a:xfrm>
            <a:off x="1252538" y="2674938"/>
            <a:ext cx="968375" cy="830262"/>
            <a:chOff x="1252080" y="2742784"/>
            <a:chExt cx="968247" cy="830111"/>
          </a:xfrm>
        </p:grpSpPr>
        <p:pic>
          <p:nvPicPr>
            <p:cNvPr id="13"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5"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nSpc>
                <a:spcPts val="3600"/>
              </a:lnSpc>
              <a:defRPr/>
            </a:pPr>
            <a:r>
              <a:rPr lang="en-US" sz="1600" smtClean="0">
                <a:solidFill>
                  <a:prstClr val="black"/>
                </a:solidFill>
                <a:latin typeface="Cambria" panose="02040503050406030204" pitchFamily="18" charset="0"/>
              </a:rPr>
              <a:t>facebook.com/iDigBio</a:t>
            </a:r>
          </a:p>
          <a:p>
            <a:pPr>
              <a:lnSpc>
                <a:spcPts val="3600"/>
              </a:lnSpc>
              <a:defRPr/>
            </a:pPr>
            <a:r>
              <a:rPr lang="en-US" sz="1600" smtClean="0">
                <a:solidFill>
                  <a:prstClr val="black"/>
                </a:solidFill>
                <a:latin typeface="Cambria" panose="02040503050406030204" pitchFamily="18" charset="0"/>
              </a:rPr>
              <a:t>twitter.com/iDigBio</a:t>
            </a:r>
          </a:p>
          <a:p>
            <a:pPr>
              <a:lnSpc>
                <a:spcPts val="3600"/>
              </a:lnSpc>
              <a:defRPr/>
            </a:pPr>
            <a:r>
              <a:rPr lang="en-US" sz="1600" smtClean="0">
                <a:solidFill>
                  <a:prstClr val="black"/>
                </a:solidFill>
                <a:latin typeface="Cambria" panose="02040503050406030204" pitchFamily="18" charset="0"/>
              </a:rPr>
              <a:t>vimeo.com/idigbio</a:t>
            </a:r>
          </a:p>
          <a:p>
            <a:pPr>
              <a:lnSpc>
                <a:spcPts val="3600"/>
              </a:lnSpc>
              <a:defRPr/>
            </a:pPr>
            <a:r>
              <a:rPr lang="en-US" sz="1600" smtClean="0">
                <a:solidFill>
                  <a:prstClr val="black"/>
                </a:solidFill>
                <a:latin typeface="Cambria" panose="02040503050406030204" pitchFamily="18" charset="0"/>
              </a:rPr>
              <a:t>idigbio.org/rss-feed.xml</a:t>
            </a:r>
          </a:p>
          <a:p>
            <a:pPr>
              <a:lnSpc>
                <a:spcPts val="3600"/>
              </a:lnSpc>
              <a:defRPr/>
            </a:pPr>
            <a:r>
              <a:rPr lang="en-US" sz="1600" smtClean="0">
                <a:solidFill>
                  <a:prstClr val="black"/>
                </a:solidFill>
                <a:latin typeface="Cambria" panose="02040503050406030204" pitchFamily="18" charset="0"/>
              </a:rPr>
              <a:t>webcal://www.idigbio.org/events-calendar/export.ics</a:t>
            </a:r>
          </a:p>
          <a:p>
            <a:pPr>
              <a:defRPr/>
            </a:pPr>
            <a:endParaRPr lang="en-US" sz="1800" smtClean="0">
              <a:solidFill>
                <a:prstClr val="black"/>
              </a:solidFill>
            </a:endParaRPr>
          </a:p>
        </p:txBody>
      </p:sp>
      <p:grpSp>
        <p:nvGrpSpPr>
          <p:cNvPr id="16" name="Group 19"/>
          <p:cNvGrpSpPr>
            <a:grpSpLocks/>
          </p:cNvGrpSpPr>
          <p:nvPr userDrawn="1"/>
        </p:nvGrpSpPr>
        <p:grpSpPr bwMode="auto">
          <a:xfrm>
            <a:off x="230188" y="0"/>
            <a:ext cx="1836737" cy="681038"/>
            <a:chOff x="2712986" y="0"/>
            <a:chExt cx="9928372" cy="3686109"/>
          </a:xfrm>
        </p:grpSpPr>
        <p:sp>
          <p:nvSpPr>
            <p:cNvPr id="17" name="Rectangle 16"/>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8" name="Picture 25" descr="idigbio_logo_cmyk.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51199" y="419100"/>
              <a:ext cx="870819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 descr="ASU_BioKIC_logo_CMYK.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89163" y="61913"/>
            <a:ext cx="180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DataONE_LOGO_Transparent.tif"/>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257925" y="11113"/>
            <a:ext cx="2012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ttdTCN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59788" y="0"/>
            <a:ext cx="641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userDrawn="1"/>
        </p:nvPicPr>
        <p:blipFill>
          <a:blip r:embed="rId18">
            <a:extLst>
              <a:ext uri="{28A0092B-C50C-407E-A947-70E740481C1C}">
                <a14:useLocalDpi xmlns:a14="http://schemas.microsoft.com/office/drawing/2010/main" val="0"/>
              </a:ext>
            </a:extLst>
          </a:blip>
          <a:srcRect t="9923" b="4694"/>
          <a:stretch>
            <a:fillRect/>
          </a:stretch>
        </p:blipFill>
        <p:spPr bwMode="auto">
          <a:xfrm>
            <a:off x="4133850" y="65088"/>
            <a:ext cx="204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Tree>
    <p:extLst>
      <p:ext uri="{BB962C8B-B14F-4D97-AF65-F5344CB8AC3E}">
        <p14:creationId xmlns:p14="http://schemas.microsoft.com/office/powerpoint/2010/main" val="206522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877DCE2-7C14-E84A-92EB-86AA78298693}"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38C7B58A-FBEB-9449-8B25-4BF1DEC59E85}" type="datetimeFigureOut">
              <a:rPr lang="en-US"/>
              <a:pPr/>
              <a:t>9/15/2015</a:t>
            </a:fld>
            <a:endParaRPr lang="en-US"/>
          </a:p>
        </p:txBody>
      </p:sp>
      <p:sp>
        <p:nvSpPr>
          <p:cNvPr id="10" name="Footer Placeholder 5"/>
          <p:cNvSpPr>
            <a:spLocks noGrp="1"/>
          </p:cNvSpPr>
          <p:nvPr>
            <p:ph type="ftr" sz="quarter" idx="11"/>
          </p:nvPr>
        </p:nvSpPr>
        <p:spPr>
          <a:xfrm>
            <a:off x="5788526" y="123825"/>
            <a:ext cx="2148974" cy="331788"/>
          </a:xfrm>
        </p:spPr>
        <p:txBody>
          <a:bodyPr/>
          <a:lstStyle>
            <a:lvl1pPr>
              <a:defRPr/>
            </a:lvl1pPr>
          </a:lstStyle>
          <a:p>
            <a:endParaRPr lang="en-US"/>
          </a:p>
        </p:txBody>
      </p:sp>
    </p:spTree>
    <p:extLst>
      <p:ext uri="{BB962C8B-B14F-4D97-AF65-F5344CB8AC3E}">
        <p14:creationId xmlns:p14="http://schemas.microsoft.com/office/powerpoint/2010/main" val="38787660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84162" y="680170"/>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95C8930-8D80-5D4D-A2E4-BA0C456E7EFA}"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fld id="{559FE361-077B-5344-AE9E-2EE945D14736}" type="datetimeFigureOut">
              <a:rPr lang="en-US"/>
              <a:pPr/>
              <a:t>9/15/2015</a:t>
            </a:fld>
            <a:endParaRPr lang="en-US"/>
          </a:p>
        </p:txBody>
      </p:sp>
      <p:sp>
        <p:nvSpPr>
          <p:cNvPr id="11" name="Footer Placeholder 7"/>
          <p:cNvSpPr>
            <a:spLocks noGrp="1"/>
          </p:cNvSpPr>
          <p:nvPr>
            <p:ph type="ftr" sz="quarter" idx="11"/>
          </p:nvPr>
        </p:nvSpPr>
        <p:spPr>
          <a:xfrm>
            <a:off x="6777788" y="123825"/>
            <a:ext cx="1159711" cy="331788"/>
          </a:xfrm>
        </p:spPr>
        <p:txBody>
          <a:bodyPr/>
          <a:lstStyle>
            <a:lvl1pPr>
              <a:defRPr/>
            </a:lvl1pPr>
          </a:lstStyle>
          <a:p>
            <a:endParaRPr lang="en-US" dirty="0"/>
          </a:p>
        </p:txBody>
      </p:sp>
    </p:spTree>
    <p:extLst>
      <p:ext uri="{BB962C8B-B14F-4D97-AF65-F5344CB8AC3E}">
        <p14:creationId xmlns:p14="http://schemas.microsoft.com/office/powerpoint/2010/main" val="102015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763BD1-9723-3A49-915A-8705F39D63BF}"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B09837BA-7A02-3545-A715-A7408E06BD78}" type="datetimeFigureOut">
              <a:rPr lang="en-US"/>
              <a:pPr/>
              <a:t>9/15/2015</a:t>
            </a:fld>
            <a:endParaRPr lang="en-US"/>
          </a:p>
        </p:txBody>
      </p:sp>
      <p:sp>
        <p:nvSpPr>
          <p:cNvPr id="7" name="Footer Placeholder 3"/>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445118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9CBFA2-BC82-AF48-B277-0BCA80BD8A0B}"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fld id="{A023D3F4-9912-1241-9CCC-E75BAEEAD55D}" type="datetimeFigureOut">
              <a:rPr lang="en-US"/>
              <a:pPr/>
              <a:t>9/15/2015</a:t>
            </a:fld>
            <a:endParaRPr lang="en-US"/>
          </a:p>
        </p:txBody>
      </p:sp>
      <p:sp>
        <p:nvSpPr>
          <p:cNvPr id="6" name="Footer Placeholder 2"/>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3315344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BC7D5A-F69C-1844-BFCA-1D81CA3286D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6CF7D336-DA90-AA4D-B1A7-BBCF89FFC91B}" type="datetimeFigureOut">
              <a:rPr lang="en-US"/>
              <a:pPr/>
              <a:t>9/15/2015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160298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B6771B6-3968-A145-9CA1-C6F6BD832D7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198206D0-2790-F441-A71E-8A90C5A8F682}" type="datetimeFigureOut">
              <a:rPr lang="en-US"/>
              <a:pPr/>
              <a:t>9/15/2015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3762349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DAAC6C0-DC5C-2640-8F96-5C921EE9A889}"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0" i="0">
                <a:effectLst>
                  <a:outerShdw blurRad="38100" dist="38100" dir="2700000" algn="tl">
                    <a:srgbClr val="000000">
                      <a:alpha val="43137"/>
                    </a:srgbClr>
                  </a:outerShdw>
                </a:effectLst>
                <a:latin typeface="Helvetica"/>
                <a:cs typeface="Helvetica"/>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1D2A933A-0F88-8445-97EA-FC27CE483BD1}" type="datetimeFigureOut">
              <a:rPr lang="en-US"/>
              <a:pPr/>
              <a:t>9/15/2015</a:t>
            </a:fld>
            <a:endParaRPr lang="en-US"/>
          </a:p>
        </p:txBody>
      </p:sp>
      <p:sp>
        <p:nvSpPr>
          <p:cNvPr id="8" name="Footer Placeholder 4"/>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31014562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6"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latin typeface="12 pt. Helvetica* 65 Medium   0" charset="0"/>
              </a:defRPr>
            </a:lvl1pPr>
          </a:lstStyle>
          <a:p>
            <a:r>
              <a:rPr lang="en-US" dirty="0" smtClean="0"/>
              <a:t>8/6/14</a:t>
            </a:r>
            <a:endParaRPr lang="en-US" dirty="0"/>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12 pt. Helvetica* 65 Medium   0" charset="0"/>
              </a:defRPr>
            </a:lvl1pPr>
          </a:lstStyle>
          <a:p>
            <a:r>
              <a:rPr lang="en-US" dirty="0" smtClean="0"/>
              <a:t>Presentation Title</a:t>
            </a:r>
            <a:endParaRPr lang="en-US" dirty="0"/>
          </a:p>
        </p:txBody>
      </p:sp>
      <p:grpSp>
        <p:nvGrpSpPr>
          <p:cNvPr id="6" name="Group 5"/>
          <p:cNvGrpSpPr/>
          <p:nvPr userDrawn="1"/>
        </p:nvGrpSpPr>
        <p:grpSpPr>
          <a:xfrm>
            <a:off x="229937" y="0"/>
            <a:ext cx="1836369" cy="681789"/>
            <a:chOff x="2712986" y="0"/>
            <a:chExt cx="9928372" cy="3686109"/>
          </a:xfrm>
        </p:grpSpPr>
        <p:sp>
          <p:nvSpPr>
            <p:cNvPr id="7" name="Rectangle 6"/>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idigbio_logo_cmyk.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30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027"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0000"/>
                </a:solidFill>
                <a:latin typeface="12 pt. Helvetica* 65 Medium   0" charset="0"/>
                <a:ea typeface="ＭＳ Ｐゴシック" panose="020B0600070205080204" pitchFamily="34" charset="-128"/>
                <a:cs typeface="+mn-cs"/>
              </a:defRPr>
            </a:lvl1pPr>
          </a:lstStyle>
          <a:p>
            <a:pPr>
              <a:defRPr/>
            </a:pPr>
            <a:r>
              <a:rPr lang="en-US"/>
              <a:t>8/6/14</a:t>
            </a:r>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12 pt. Helvetica* 65 Medium   0" charset="0"/>
                <a:ea typeface="ＭＳ Ｐゴシック" panose="020B0600070205080204" pitchFamily="34" charset="-128"/>
                <a:cs typeface="+mn-cs"/>
              </a:defRPr>
            </a:lvl1pPr>
          </a:lstStyle>
          <a:p>
            <a:pPr>
              <a:defRPr/>
            </a:pPr>
            <a:r>
              <a:rPr lang="en-US"/>
              <a:t>Presentation Title</a:t>
            </a:r>
          </a:p>
        </p:txBody>
      </p:sp>
      <p:grpSp>
        <p:nvGrpSpPr>
          <p:cNvPr id="1030" name="Group 5"/>
          <p:cNvGrpSpPr>
            <a:grpSpLocks/>
          </p:cNvGrpSpPr>
          <p:nvPr userDrawn="1"/>
        </p:nvGrpSpPr>
        <p:grpSpPr bwMode="auto">
          <a:xfrm>
            <a:off x="230188" y="0"/>
            <a:ext cx="1836737" cy="681038"/>
            <a:chOff x="2712986" y="0"/>
            <a:chExt cx="9928372" cy="3686109"/>
          </a:xfrm>
        </p:grpSpPr>
        <p:sp>
          <p:nvSpPr>
            <p:cNvPr id="7" name="Rectangle 6"/>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2" name="Picture 8" descr="idigbio_logo_cmyk.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51199" y="419100"/>
              <a:ext cx="8708199"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07649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ＭＳ Ｐゴシック" charset="0"/>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mbria"/>
          <a:ea typeface="ＭＳ Ｐゴシック" charset="0"/>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mbria"/>
          <a:ea typeface="ＭＳ Ｐゴシック" charset="0"/>
          <a:cs typeface="Cambri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mbria"/>
          <a:ea typeface="ＭＳ Ｐゴシック" charset="0"/>
          <a:cs typeface="Cambri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morphbank.net/?id=135233" TargetMode="External"/><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jpe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2776" y="1192213"/>
            <a:ext cx="7841112" cy="5218112"/>
          </a:xfrm>
        </p:spPr>
        <p:txBody>
          <a:bodyPr/>
          <a:lstStyle/>
          <a:p>
            <a:pPr>
              <a:spcBef>
                <a:spcPts val="0"/>
              </a:spcBef>
            </a:pPr>
            <a:r>
              <a:rPr lang="en-US" sz="6000" dirty="0" smtClean="0">
                <a:solidFill>
                  <a:schemeClr val="accent5"/>
                </a:solidFill>
                <a:effectLst>
                  <a:outerShdw blurRad="38100" dist="38100" dir="2700000" algn="tl">
                    <a:srgbClr val="000000">
                      <a:alpha val="43137"/>
                    </a:srgbClr>
                  </a:outerShdw>
                </a:effectLst>
              </a:rPr>
              <a:t>#</a:t>
            </a:r>
            <a:r>
              <a:rPr lang="en-US" sz="6000" dirty="0" err="1" smtClean="0">
                <a:solidFill>
                  <a:schemeClr val="accent5"/>
                </a:solidFill>
                <a:effectLst>
                  <a:outerShdw blurRad="38100" dist="38100" dir="2700000" algn="tl">
                    <a:srgbClr val="000000">
                      <a:alpha val="43137"/>
                    </a:srgbClr>
                  </a:outerShdw>
                </a:effectLst>
              </a:rPr>
              <a:t>nhcdata</a:t>
            </a:r>
            <a:r>
              <a:rPr lang="en-US" sz="6000" dirty="0" smtClean="0">
                <a:solidFill>
                  <a:schemeClr val="accent5"/>
                </a:solidFill>
                <a:effectLst>
                  <a:outerShdw blurRad="38100" dist="38100" dir="2700000" algn="tl">
                    <a:srgbClr val="000000">
                      <a:alpha val="43137"/>
                    </a:srgbClr>
                  </a:outerShdw>
                </a:effectLst>
              </a:rPr>
              <a:t> @</a:t>
            </a:r>
            <a:r>
              <a:rPr lang="en-US" sz="6000" dirty="0" err="1" smtClean="0">
                <a:solidFill>
                  <a:schemeClr val="accent5"/>
                </a:solidFill>
                <a:effectLst>
                  <a:outerShdw blurRad="38100" dist="38100" dir="2700000" algn="tl">
                    <a:srgbClr val="000000">
                      <a:alpha val="43137"/>
                    </a:srgbClr>
                  </a:outerShdw>
                </a:effectLst>
              </a:rPr>
              <a:t>idigbio</a:t>
            </a:r>
            <a:endParaRPr lang="en-US" sz="6000" dirty="0" smtClean="0">
              <a:solidFill>
                <a:schemeClr val="accent5"/>
              </a:solidFill>
              <a:effectLst>
                <a:outerShdw blurRad="38100" dist="38100" dir="2700000" algn="tl">
                  <a:srgbClr val="000000">
                    <a:alpha val="43137"/>
                  </a:srgbClr>
                </a:outerShdw>
              </a:effectLst>
            </a:endParaRPr>
          </a:p>
          <a:p>
            <a:pPr>
              <a:spcBef>
                <a:spcPts val="0"/>
              </a:spcBef>
            </a:pPr>
            <a:r>
              <a:rPr lang="en-US" sz="2800" dirty="0" smtClean="0">
                <a:solidFill>
                  <a:schemeClr val="accent6"/>
                </a:solidFill>
                <a:effectLst>
                  <a:outerShdw blurRad="38100" dist="38100" dir="2700000" algn="tl">
                    <a:srgbClr val="000000">
                      <a:alpha val="43137"/>
                    </a:srgbClr>
                  </a:outerShdw>
                </a:effectLst>
              </a:rPr>
              <a:t>http://idigbio.adobeconnect.com/nhcdata</a:t>
            </a:r>
          </a:p>
          <a:p>
            <a:pPr>
              <a:spcBef>
                <a:spcPts val="0"/>
              </a:spcBef>
            </a:pPr>
            <a:r>
              <a:rPr lang="en-US" sz="6000" dirty="0" smtClean="0">
                <a:solidFill>
                  <a:schemeClr val="accent5"/>
                </a:solidFill>
                <a:effectLst>
                  <a:outerShdw blurRad="38100" dist="38100" dir="2700000" algn="tl">
                    <a:srgbClr val="000000">
                      <a:alpha val="43137"/>
                    </a:srgbClr>
                  </a:outerShdw>
                </a:effectLst>
              </a:rPr>
              <a:t>Wiki ~ it’s yours</a:t>
            </a:r>
          </a:p>
          <a:p>
            <a:pPr>
              <a:spcBef>
                <a:spcPts val="0"/>
              </a:spcBef>
            </a:pPr>
            <a:r>
              <a:rPr lang="en-US" sz="6000" dirty="0" smtClean="0">
                <a:solidFill>
                  <a:schemeClr val="accent6"/>
                </a:solidFill>
                <a:effectLst>
                  <a:outerShdw blurRad="38100" dist="38100" dir="2700000" algn="tl">
                    <a:srgbClr val="000000">
                      <a:alpha val="43137"/>
                    </a:srgbClr>
                  </a:outerShdw>
                </a:effectLst>
              </a:rPr>
              <a:t>Google Doc</a:t>
            </a:r>
          </a:p>
        </p:txBody>
      </p:sp>
    </p:spTree>
    <p:extLst>
      <p:ext uri="{BB962C8B-B14F-4D97-AF65-F5344CB8AC3E}">
        <p14:creationId xmlns:p14="http://schemas.microsoft.com/office/powerpoint/2010/main" val="62468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6972" y="973138"/>
            <a:ext cx="2490952" cy="571500"/>
          </a:xfrm>
          <a:prstGeom prst="rect">
            <a:avLst/>
          </a:prstGeom>
        </p:spPr>
        <p:txBody>
          <a:bodyPr/>
          <a:lstStyle/>
          <a:p>
            <a:pPr algn="l"/>
            <a:r>
              <a:rPr lang="en-US" sz="3600" dirty="0" smtClean="0"/>
              <a:t>Our Vision</a:t>
            </a:r>
            <a:endParaRPr lang="en-US" sz="3600" dirty="0"/>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3530"/>
          <a:stretch/>
        </p:blipFill>
        <p:spPr>
          <a:xfrm>
            <a:off x="1409613" y="1584053"/>
            <a:ext cx="6324600" cy="4064000"/>
          </a:xfrm>
        </p:spPr>
      </p:pic>
      <p:pic>
        <p:nvPicPr>
          <p:cNvPr id="5" name="Picture 4" descr="IDigBio Logo RGB.png"/>
          <p:cNvPicPr/>
          <p:nvPr/>
        </p:nvPicPr>
        <p:blipFill>
          <a:blip r:embed="rId3">
            <a:extLst>
              <a:ext uri="{28A0092B-C50C-407E-A947-70E740481C1C}">
                <a14:useLocalDpi xmlns:a14="http://schemas.microsoft.com/office/drawing/2010/main" val="0"/>
              </a:ext>
            </a:extLst>
          </a:blip>
          <a:srcRect/>
          <a:stretch>
            <a:fillRect/>
          </a:stretch>
        </p:blipFill>
        <p:spPr bwMode="auto">
          <a:xfrm>
            <a:off x="6976976" y="6007750"/>
            <a:ext cx="1514475" cy="468630"/>
          </a:xfrm>
          <a:prstGeom prst="rect">
            <a:avLst/>
          </a:prstGeom>
          <a:noFill/>
          <a:ln>
            <a:noFill/>
          </a:ln>
        </p:spPr>
      </p:pic>
      <p:pic>
        <p:nvPicPr>
          <p:cNvPr id="6" name="Picture 5" descr="DC1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388" y="5837195"/>
            <a:ext cx="1094105" cy="687070"/>
          </a:xfrm>
          <a:prstGeom prst="rect">
            <a:avLst/>
          </a:prstGeom>
          <a:noFill/>
          <a:ln>
            <a:noFill/>
          </a:ln>
        </p:spPr>
      </p:pic>
      <p:pic>
        <p:nvPicPr>
          <p:cNvPr id="1026" name="Picture 2" descr="DataONE_LOGO_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5186" y="6072621"/>
            <a:ext cx="16240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SU_BioKIC_logo_CMY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396" y="6093417"/>
            <a:ext cx="15906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ttdTCN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62" y="5648890"/>
            <a:ext cx="109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33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71667" y="2346302"/>
            <a:ext cx="2881465" cy="2108488"/>
            <a:chOff x="415895" y="2109360"/>
            <a:chExt cx="2836521" cy="2088254"/>
          </a:xfrm>
        </p:grpSpPr>
        <p:sp>
          <p:nvSpPr>
            <p:cNvPr id="10" name="Rounded Rectangle 9"/>
            <p:cNvSpPr/>
            <p:nvPr/>
          </p:nvSpPr>
          <p:spPr>
            <a:xfrm>
              <a:off x="415895" y="2109360"/>
              <a:ext cx="2818948" cy="2088254"/>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File:ReproducibleWorkflow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65" y="2109360"/>
              <a:ext cx="2809651" cy="2088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469164" y="4579882"/>
            <a:ext cx="3840225" cy="1692318"/>
            <a:chOff x="442765" y="4505650"/>
            <a:chExt cx="3826599" cy="1598716"/>
          </a:xfrm>
        </p:grpSpPr>
        <p:sp>
          <p:nvSpPr>
            <p:cNvPr id="17" name="Rounded Rectangle 16"/>
            <p:cNvSpPr/>
            <p:nvPr/>
          </p:nvSpPr>
          <p:spPr>
            <a:xfrm>
              <a:off x="442765" y="4505650"/>
              <a:ext cx="3826599" cy="1598716"/>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File:Iptbanner2 740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28" y="4551446"/>
              <a:ext cx="3717571" cy="150712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1"/>
          <p:cNvSpPr txBox="1">
            <a:spLocks/>
          </p:cNvSpPr>
          <p:nvPr/>
        </p:nvSpPr>
        <p:spPr>
          <a:xfrm>
            <a:off x="457199" y="792898"/>
            <a:ext cx="8229600" cy="803443"/>
          </a:xfrm>
          <a:prstGeom prst="rect">
            <a:avLst/>
          </a:prstGeom>
        </p:spPr>
        <p:txBody>
          <a:bodyPr/>
          <a:lstStyle>
            <a:lvl1pPr algn="l" defTabSz="457200" rtl="0" fontAlgn="base">
              <a:spcBef>
                <a:spcPct val="0"/>
              </a:spcBef>
              <a:spcAft>
                <a:spcPct val="0"/>
              </a:spcAft>
              <a:defRPr sz="2800" b="1" i="0" kern="1200">
                <a:solidFill>
                  <a:schemeClr val="tx1"/>
                </a:solidFill>
                <a:latin typeface="Helvetica"/>
                <a:ea typeface="ＭＳ Ｐゴシック" charset="0"/>
                <a:cs typeface="Helvetica"/>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0" dirty="0" smtClean="0">
                <a:effectLst>
                  <a:outerShdw blurRad="38100" dist="38100" dir="2700000" algn="tl">
                    <a:srgbClr val="000000">
                      <a:alpha val="43137"/>
                    </a:srgbClr>
                  </a:outerShdw>
                </a:effectLst>
              </a:rPr>
              <a:t>Biodiversity Informatics Workshop Series 1 - </a:t>
            </a:r>
            <a:r>
              <a:rPr lang="en-US" b="0" dirty="0" smtClean="0">
                <a:solidFill>
                  <a:srgbClr val="0000F9"/>
                </a:solidFill>
                <a:effectLst>
                  <a:outerShdw blurRad="38100" dist="38100" dir="2700000" algn="tl">
                    <a:srgbClr val="000000">
                      <a:alpha val="43137"/>
                    </a:srgbClr>
                  </a:outerShdw>
                </a:effectLst>
              </a:rPr>
              <a:t>4</a:t>
            </a:r>
            <a:endParaRPr lang="en-US" b="0" dirty="0">
              <a:solidFill>
                <a:srgbClr val="0000F9"/>
              </a:solidFill>
              <a:effectLst>
                <a:outerShdw blurRad="38100" dist="38100" dir="2700000" algn="tl">
                  <a:srgbClr val="000000">
                    <a:alpha val="43137"/>
                  </a:srgbClr>
                </a:outerShdw>
              </a:effectLst>
            </a:endParaRPr>
          </a:p>
        </p:txBody>
      </p:sp>
      <p:sp>
        <p:nvSpPr>
          <p:cNvPr id="14" name="Rounded Rectangle 13"/>
          <p:cNvSpPr/>
          <p:nvPr/>
        </p:nvSpPr>
        <p:spPr>
          <a:xfrm>
            <a:off x="480121" y="4235010"/>
            <a:ext cx="3798195" cy="1940235"/>
          </a:xfrm>
          <a:prstGeom prst="roundRect">
            <a:avLst>
              <a:gd name="adj" fmla="val 5112"/>
            </a:avLst>
          </a:prstGeom>
          <a:blipFill>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77963" y="1772824"/>
            <a:ext cx="4658710" cy="2183220"/>
            <a:chOff x="890752" y="1647801"/>
            <a:chExt cx="4658710" cy="2183220"/>
          </a:xfrm>
        </p:grpSpPr>
        <p:sp>
          <p:nvSpPr>
            <p:cNvPr id="18" name="Rounded Rectangle 17"/>
            <p:cNvSpPr/>
            <p:nvPr/>
          </p:nvSpPr>
          <p:spPr>
            <a:xfrm>
              <a:off x="1015615" y="1736597"/>
              <a:ext cx="4457000" cy="1979924"/>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0" name="Picture 6" descr="https://www.idigbio.org/sites/default/files/workshop-images/ManagingData/Application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180" y="1755333"/>
              <a:ext cx="4398598" cy="187254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890752" y="1647801"/>
              <a:ext cx="4658710" cy="2183220"/>
            </a:xfrm>
            <a:prstGeom prst="roundRect">
              <a:avLst>
                <a:gd name="adj" fmla="val 10318"/>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7"/>
          <a:stretch>
            <a:fillRect/>
          </a:stretch>
        </p:blipFill>
        <p:spPr>
          <a:xfrm>
            <a:off x="4752332" y="1082707"/>
            <a:ext cx="1221369" cy="1928669"/>
          </a:xfrm>
          <a:prstGeom prst="rect">
            <a:avLst/>
          </a:prstGeom>
        </p:spPr>
      </p:pic>
    </p:spTree>
    <p:extLst>
      <p:ext uri="{BB962C8B-B14F-4D97-AF65-F5344CB8AC3E}">
        <p14:creationId xmlns:p14="http://schemas.microsoft.com/office/powerpoint/2010/main" val="3471049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a:t>
            </a:r>
            <a:endParaRPr lang="en-US" dirty="0"/>
          </a:p>
        </p:txBody>
      </p:sp>
      <p:sp>
        <p:nvSpPr>
          <p:cNvPr id="4" name="Content Placeholder 3"/>
          <p:cNvSpPr>
            <a:spLocks noGrp="1"/>
          </p:cNvSpPr>
          <p:nvPr>
            <p:ph idx="1"/>
          </p:nvPr>
        </p:nvSpPr>
        <p:spPr>
          <a:xfrm>
            <a:off x="457200" y="1496513"/>
            <a:ext cx="8229600" cy="4865202"/>
          </a:xfrm>
        </p:spPr>
        <p:txBody>
          <a:bodyPr/>
          <a:lstStyle/>
          <a:p>
            <a:r>
              <a:rPr lang="en-US" sz="1800" dirty="0"/>
              <a:t>Introduction to </a:t>
            </a:r>
            <a:r>
              <a:rPr lang="en-US" sz="1800" dirty="0">
                <a:solidFill>
                  <a:schemeClr val="accent5"/>
                </a:solidFill>
                <a:effectLst>
                  <a:outerShdw blurRad="38100" dist="38100" dir="2700000" algn="tl">
                    <a:srgbClr val="000000">
                      <a:alpha val="43137"/>
                    </a:srgbClr>
                  </a:outerShdw>
                </a:effectLst>
              </a:rPr>
              <a:t>data management</a:t>
            </a:r>
          </a:p>
          <a:p>
            <a:r>
              <a:rPr lang="en-US" sz="1800" dirty="0"/>
              <a:t>Introduction to data models and relational databases</a:t>
            </a:r>
          </a:p>
          <a:p>
            <a:r>
              <a:rPr lang="en-US" sz="1800" dirty="0" smtClean="0"/>
              <a:t>Enhance your knowledge of NHC relevant data standards</a:t>
            </a:r>
          </a:p>
          <a:p>
            <a:pPr marL="742950" lvl="2" indent="-342900"/>
            <a:r>
              <a:rPr lang="en-US" sz="1800" dirty="0"/>
              <a:t>You become </a:t>
            </a:r>
            <a:r>
              <a:rPr lang="en-US" sz="1800" dirty="0">
                <a:solidFill>
                  <a:schemeClr val="accent5"/>
                </a:solidFill>
                <a:effectLst>
                  <a:outerShdw blurRad="38100" dist="38100" dir="2700000" algn="tl">
                    <a:srgbClr val="000000">
                      <a:alpha val="43137"/>
                    </a:srgbClr>
                  </a:outerShdw>
                </a:effectLst>
              </a:rPr>
              <a:t>ambassadors for data standards</a:t>
            </a:r>
            <a:r>
              <a:rPr lang="en-US" sz="1800" dirty="0"/>
              <a:t> and </a:t>
            </a:r>
            <a:r>
              <a:rPr lang="en-US" sz="1800" dirty="0">
                <a:solidFill>
                  <a:schemeClr val="accent5"/>
                </a:solidFill>
                <a:effectLst>
                  <a:outerShdw blurRad="38100" dist="38100" dir="2700000" algn="tl">
                    <a:srgbClr val="000000">
                      <a:alpha val="43137"/>
                    </a:srgbClr>
                  </a:outerShdw>
                </a:effectLst>
              </a:rPr>
              <a:t>data standards </a:t>
            </a:r>
            <a:r>
              <a:rPr lang="en-US" sz="1800" dirty="0" smtClean="0">
                <a:solidFill>
                  <a:schemeClr val="accent5"/>
                </a:solidFill>
                <a:effectLst>
                  <a:outerShdw blurRad="38100" dist="38100" dir="2700000" algn="tl">
                    <a:srgbClr val="000000">
                      <a:alpha val="43137"/>
                    </a:srgbClr>
                  </a:outerShdw>
                </a:effectLst>
              </a:rPr>
              <a:t>development in your own institution</a:t>
            </a:r>
            <a:endParaRPr lang="en-US" sz="1800" b="1" dirty="0"/>
          </a:p>
          <a:p>
            <a:r>
              <a:rPr lang="en-US" sz="1800" dirty="0" smtClean="0"/>
              <a:t>Introduction to steps in NHC Data Sharing</a:t>
            </a:r>
          </a:p>
          <a:p>
            <a:r>
              <a:rPr lang="en-US" sz="1800" dirty="0"/>
              <a:t>Digitization best practices and where to find materials and help</a:t>
            </a:r>
          </a:p>
          <a:p>
            <a:r>
              <a:rPr lang="en-US" sz="1800" dirty="0" smtClean="0"/>
              <a:t>Increased </a:t>
            </a:r>
            <a:r>
              <a:rPr lang="en-US" sz="1800" dirty="0" smtClean="0">
                <a:solidFill>
                  <a:schemeClr val="accent5"/>
                </a:solidFill>
                <a:effectLst>
                  <a:outerShdw blurRad="38100" dist="38100" dir="2700000" algn="tl">
                    <a:srgbClr val="000000">
                      <a:alpha val="43137"/>
                    </a:srgbClr>
                  </a:outerShdw>
                </a:effectLst>
              </a:rPr>
              <a:t>awareness of tools and methods </a:t>
            </a:r>
            <a:r>
              <a:rPr lang="en-US" sz="1800" dirty="0" smtClean="0"/>
              <a:t>that support efficient digitization and data sharing, including when/where to use them</a:t>
            </a:r>
          </a:p>
          <a:p>
            <a:r>
              <a:rPr lang="en-US" sz="1800" dirty="0" smtClean="0"/>
              <a:t>More about how to standardizing </a:t>
            </a:r>
            <a:r>
              <a:rPr lang="en-US" sz="1800" dirty="0"/>
              <a:t>data and </a:t>
            </a:r>
            <a:r>
              <a:rPr lang="en-US" sz="1800" dirty="0" smtClean="0"/>
              <a:t>improve </a:t>
            </a:r>
            <a:r>
              <a:rPr lang="en-US" sz="1800" dirty="0"/>
              <a:t>and </a:t>
            </a:r>
            <a:r>
              <a:rPr lang="en-US" sz="1800" dirty="0" smtClean="0"/>
              <a:t>extend </a:t>
            </a:r>
            <a:r>
              <a:rPr lang="en-US" sz="1800" dirty="0"/>
              <a:t>that data</a:t>
            </a:r>
          </a:p>
          <a:p>
            <a:r>
              <a:rPr lang="en-US" sz="1800" dirty="0"/>
              <a:t>Best practices for data / metadata and publishing datasets</a:t>
            </a:r>
          </a:p>
          <a:p>
            <a:r>
              <a:rPr lang="en-US" sz="1800" dirty="0" smtClean="0"/>
              <a:t>Introduction </a:t>
            </a:r>
            <a:r>
              <a:rPr lang="en-US" sz="1800" dirty="0"/>
              <a:t>to data publishing and copyright/ intellectual property rights issues</a:t>
            </a:r>
          </a:p>
          <a:p>
            <a:r>
              <a:rPr lang="en-US" sz="1800" dirty="0"/>
              <a:t>Big picture data flow (the data life cycle)</a:t>
            </a:r>
          </a:p>
          <a:p>
            <a:r>
              <a:rPr lang="en-US" sz="1800" dirty="0" smtClean="0"/>
              <a:t>Know the benefits of data sharing</a:t>
            </a:r>
          </a:p>
          <a:p>
            <a:r>
              <a:rPr lang="en-US" sz="1800" dirty="0" smtClean="0"/>
              <a:t>An </a:t>
            </a:r>
            <a:r>
              <a:rPr lang="en-US" sz="1800" dirty="0"/>
              <a:t>enhanced grasp of a greater network, the global </a:t>
            </a:r>
            <a:r>
              <a:rPr lang="en-US" sz="1800" dirty="0" smtClean="0"/>
              <a:t>landscape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816" y="758205"/>
            <a:ext cx="2340864" cy="1766024"/>
          </a:xfrm>
          <a:prstGeom prst="rect">
            <a:avLst/>
          </a:prstGeom>
        </p:spPr>
      </p:pic>
    </p:spTree>
    <p:extLst>
      <p:ext uri="{BB962C8B-B14F-4D97-AF65-F5344CB8AC3E}">
        <p14:creationId xmlns:p14="http://schemas.microsoft.com/office/powerpoint/2010/main" val="123792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chemeClr val="accent6">
                    <a:lumMod val="75000"/>
                  </a:schemeClr>
                </a:solidFill>
                <a:effectLst>
                  <a:outerShdw blurRad="38100" dist="38100" dir="2700000" algn="tl">
                    <a:srgbClr val="000000">
                      <a:alpha val="43137"/>
                    </a:srgbClr>
                  </a:outerShdw>
                </a:effectLst>
              </a:rPr>
              <a:t>A quick survey</a:t>
            </a:r>
            <a:endParaRPr lang="en-US" sz="3200" b="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1692" y="1803189"/>
            <a:ext cx="3008313" cy="4272295"/>
          </a:xfrm>
        </p:spPr>
        <p:txBody>
          <a:bodyPr/>
          <a:lstStyle/>
          <a:p>
            <a:r>
              <a:rPr lang="en-US" sz="2400" dirty="0" smtClean="0"/>
              <a:t>What do you want to be able to do (with data)?</a:t>
            </a:r>
          </a:p>
          <a:p>
            <a:endParaRPr lang="en-US" sz="2400" dirty="0" smtClean="0"/>
          </a:p>
          <a:p>
            <a:r>
              <a:rPr lang="en-US" sz="2400" dirty="0" smtClean="0"/>
              <a:t>What tools do you currently </a:t>
            </a:r>
            <a:r>
              <a:rPr lang="en-US" sz="2400" dirty="0"/>
              <a:t>use</a:t>
            </a:r>
            <a:r>
              <a:rPr lang="en-US" sz="2400" dirty="0" smtClean="0"/>
              <a:t>?</a:t>
            </a:r>
            <a:endParaRPr lang="en-US" sz="2400" dirty="0"/>
          </a:p>
          <a:p>
            <a:endParaRPr lang="en-US" dirty="0" smtClean="0"/>
          </a:p>
        </p:txBody>
      </p:sp>
      <p:pic>
        <p:nvPicPr>
          <p:cNvPr id="2050" name="Picture 2" descr="https://www.idigbio.org/sites/default/files/workshop-images/datacarpentryNescent2014/IMG_1809cp.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
                    </a14:imgEffect>
                    <a14:imgEffect>
                      <a14:colorTemperature colorTemp="4553"/>
                    </a14:imgEffect>
                    <a14:imgEffect>
                      <a14:saturation sat="89000"/>
                    </a14:imgEffect>
                    <a14:imgEffect>
                      <a14:brightnessContrast bright="4000" contrast="4000"/>
                    </a14:imgEffect>
                  </a14:imgLayer>
                </a14:imgProps>
              </a:ext>
              <a:ext uri="{28A0092B-C50C-407E-A947-70E740481C1C}">
                <a14:useLocalDpi xmlns:a14="http://schemas.microsoft.com/office/drawing/2010/main" val="0"/>
              </a:ext>
            </a:extLst>
          </a:blip>
          <a:srcRect/>
          <a:stretch>
            <a:fillRect/>
          </a:stretch>
        </p:blipFill>
        <p:spPr bwMode="auto">
          <a:xfrm>
            <a:off x="3936731" y="1625004"/>
            <a:ext cx="4900291" cy="376342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07613" y="-669269"/>
            <a:ext cx="2233748" cy="7725192"/>
          </a:xfrm>
          <a:prstGeom prst="rect">
            <a:avLst/>
          </a:prstGeom>
          <a:noFill/>
        </p:spPr>
        <p:txBody>
          <a:bodyPr wrap="square" rtlCol="0">
            <a:spAutoFit/>
          </a:bodyPr>
          <a:lstStyle/>
          <a:p>
            <a:r>
              <a:rPr lang="en-US" sz="49600" dirty="0" smtClean="0">
                <a:solidFill>
                  <a:schemeClr val="bg1">
                    <a:lumMod val="85000"/>
                  </a:schemeClr>
                </a:solidFill>
                <a:effectLst>
                  <a:outerShdw blurRad="38100" dist="38100" dir="2700000" algn="tl">
                    <a:srgbClr val="000000">
                      <a:alpha val="43137"/>
                    </a:srgbClr>
                  </a:outerShdw>
                </a:effectLst>
              </a:rPr>
              <a:t>?</a:t>
            </a:r>
            <a:endParaRPr lang="en-US" sz="49600"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414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ea typeface="+mj-ea"/>
                <a:cs typeface="+mj-cs"/>
              </a:rPr>
              <a:t>Welcome to:</a:t>
            </a:r>
            <a:br>
              <a:rPr lang="en-US" dirty="0" smtClean="0">
                <a:ea typeface="+mj-ea"/>
                <a:cs typeface="+mj-cs"/>
              </a:rPr>
            </a:br>
            <a:r>
              <a:rPr lang="en-US" dirty="0" smtClean="0">
                <a:solidFill>
                  <a:srgbClr val="0000F9"/>
                </a:solidFill>
                <a:ea typeface="+mj-ea"/>
                <a:cs typeface="+mj-cs"/>
              </a:rPr>
              <a:t>Managing Natural History Collections Data for Global Discoverability</a:t>
            </a:r>
            <a:endParaRPr lang="en-US" dirty="0">
              <a:solidFill>
                <a:srgbClr val="0000F9"/>
              </a:solidFill>
              <a:ea typeface="+mj-ea"/>
              <a:cs typeface="+mj-cs"/>
            </a:endParaRPr>
          </a:p>
        </p:txBody>
      </p:sp>
      <p:sp>
        <p:nvSpPr>
          <p:cNvPr id="3" name="Subtitle 2"/>
          <p:cNvSpPr>
            <a:spLocks noGrp="1"/>
          </p:cNvSpPr>
          <p:nvPr>
            <p:ph type="subTitle" idx="1"/>
          </p:nvPr>
        </p:nvSpPr>
        <p:spPr>
          <a:xfrm>
            <a:off x="685799" y="3697120"/>
            <a:ext cx="7267904" cy="1464845"/>
          </a:xfrm>
        </p:spPr>
        <p:txBody>
          <a:bodyPr rtlCol="0">
            <a:noAutofit/>
          </a:bodyPr>
          <a:lstStyle/>
          <a:p>
            <a:pPr fontAlgn="auto">
              <a:spcAft>
                <a:spcPts val="0"/>
              </a:spcAft>
              <a:buFont typeface="Arial"/>
              <a:buNone/>
              <a:defRPr/>
            </a:pPr>
            <a:r>
              <a:rPr lang="en-US" sz="1400" dirty="0" smtClean="0">
                <a:ea typeface="+mn-ea"/>
              </a:rPr>
              <a:t>Deborah Paul, on Twitter @</a:t>
            </a:r>
            <a:r>
              <a:rPr lang="en-US" sz="1400" dirty="0" err="1" smtClean="0">
                <a:ea typeface="+mn-ea"/>
              </a:rPr>
              <a:t>idbdeb</a:t>
            </a:r>
            <a:endParaRPr lang="en-US" sz="1400" dirty="0" smtClean="0">
              <a:ea typeface="+mn-ea"/>
            </a:endParaRPr>
          </a:p>
          <a:p>
            <a:pPr fontAlgn="auto">
              <a:spcAft>
                <a:spcPts val="0"/>
              </a:spcAft>
              <a:buFont typeface="Arial"/>
              <a:buNone/>
              <a:defRPr/>
            </a:pPr>
            <a:r>
              <a:rPr lang="en-US" sz="1400" dirty="0" smtClean="0">
                <a:ea typeface="+mn-ea"/>
              </a:rPr>
              <a:t>Amber </a:t>
            </a:r>
            <a:r>
              <a:rPr lang="en-US" sz="1400" dirty="0" err="1" smtClean="0">
                <a:ea typeface="+mn-ea"/>
              </a:rPr>
              <a:t>Budden</a:t>
            </a:r>
            <a:r>
              <a:rPr lang="en-US" sz="1400" dirty="0" smtClean="0">
                <a:ea typeface="+mn-ea"/>
              </a:rPr>
              <a:t>, </a:t>
            </a:r>
            <a:r>
              <a:rPr lang="en-US" sz="1400" dirty="0" err="1" smtClean="0">
                <a:ea typeface="+mn-ea"/>
              </a:rPr>
              <a:t>DataONE</a:t>
            </a:r>
            <a:endParaRPr lang="en-US" sz="1400" dirty="0" smtClean="0">
              <a:ea typeface="+mn-ea"/>
            </a:endParaRPr>
          </a:p>
          <a:p>
            <a:pPr fontAlgn="auto">
              <a:spcAft>
                <a:spcPts val="0"/>
              </a:spcAft>
              <a:buFont typeface="Arial"/>
              <a:buNone/>
              <a:defRPr/>
            </a:pPr>
            <a:r>
              <a:rPr lang="en-US" sz="1400" dirty="0" smtClean="0">
                <a:ea typeface="+mn-ea"/>
              </a:rPr>
              <a:t>September 15 – 17, 2015</a:t>
            </a:r>
          </a:p>
          <a:p>
            <a:pPr fontAlgn="auto">
              <a:spcAft>
                <a:spcPts val="0"/>
              </a:spcAft>
              <a:buFont typeface="Arial"/>
              <a:buNone/>
              <a:defRPr/>
            </a:pPr>
            <a:r>
              <a:rPr lang="en-US" sz="1400" dirty="0" smtClean="0">
                <a:ea typeface="+mn-ea"/>
              </a:rPr>
              <a:t>Arizona State University (ASU)</a:t>
            </a:r>
          </a:p>
          <a:p>
            <a:pPr fontAlgn="auto">
              <a:spcAft>
                <a:spcPts val="0"/>
              </a:spcAft>
              <a:defRPr/>
            </a:pPr>
            <a:r>
              <a:rPr lang="en-US" sz="1400" dirty="0"/>
              <a:t>Biodiversity Knowledge Integration Center (</a:t>
            </a:r>
            <a:r>
              <a:rPr lang="en-US" sz="1400" i="1" dirty="0" err="1"/>
              <a:t>BioKIC</a:t>
            </a:r>
            <a:r>
              <a:rPr lang="en-US" sz="1400" dirty="0" smtClean="0"/>
              <a:t>)</a:t>
            </a:r>
          </a:p>
          <a:p>
            <a:pPr fontAlgn="auto">
              <a:spcAft>
                <a:spcPts val="0"/>
              </a:spcAft>
              <a:defRPr/>
            </a:pPr>
            <a:r>
              <a:rPr lang="en-US" sz="1400" dirty="0" smtClean="0"/>
              <a:t>Brought to you by: </a:t>
            </a:r>
            <a:r>
              <a:rPr lang="en-US" sz="1400" dirty="0">
                <a:solidFill>
                  <a:srgbClr val="0000D9"/>
                </a:solidFill>
                <a:effectLst>
                  <a:outerShdw blurRad="38100" dist="38100" dir="2700000" algn="tl">
                    <a:srgbClr val="000000">
                      <a:alpha val="43137"/>
                    </a:srgbClr>
                  </a:outerShdw>
                </a:effectLst>
              </a:rPr>
              <a:t>Tri-Trophic </a:t>
            </a:r>
            <a:r>
              <a:rPr lang="en-US" sz="1400" dirty="0" smtClean="0">
                <a:solidFill>
                  <a:srgbClr val="0000D9"/>
                </a:solidFill>
                <a:effectLst>
                  <a:outerShdw blurRad="38100" dist="38100" dir="2700000" algn="tl">
                    <a:srgbClr val="000000">
                      <a:alpha val="43137"/>
                    </a:srgbClr>
                  </a:outerShdw>
                </a:effectLst>
              </a:rPr>
              <a:t>TCN, </a:t>
            </a:r>
            <a:r>
              <a:rPr lang="en-US" sz="1400" dirty="0" err="1" smtClean="0">
                <a:solidFill>
                  <a:srgbClr val="0000D9"/>
                </a:solidFill>
                <a:effectLst>
                  <a:outerShdw blurRad="38100" dist="38100" dir="2700000" algn="tl">
                    <a:srgbClr val="000000">
                      <a:alpha val="43137"/>
                    </a:srgbClr>
                  </a:outerShdw>
                </a:effectLst>
              </a:rPr>
              <a:t>DataONE</a:t>
            </a:r>
            <a:r>
              <a:rPr lang="en-US" sz="1400" dirty="0" smtClean="0">
                <a:solidFill>
                  <a:srgbClr val="0000D9"/>
                </a:solidFill>
                <a:effectLst>
                  <a:outerShdw blurRad="38100" dist="38100" dir="2700000" algn="tl">
                    <a:srgbClr val="000000">
                      <a:alpha val="43137"/>
                    </a:srgbClr>
                  </a:outerShdw>
                </a:effectLst>
              </a:rPr>
              <a:t>, ASU, iDigBio, </a:t>
            </a:r>
            <a:r>
              <a:rPr lang="en-US" sz="1400" dirty="0" err="1" smtClean="0">
                <a:solidFill>
                  <a:srgbClr val="0000D9"/>
                </a:solidFill>
                <a:effectLst>
                  <a:outerShdw blurRad="38100" dist="38100" dir="2700000" algn="tl">
                    <a:srgbClr val="000000">
                      <a:alpha val="43137"/>
                    </a:srgbClr>
                  </a:outerShdw>
                </a:effectLst>
              </a:rPr>
              <a:t>Symbiota</a:t>
            </a:r>
            <a:r>
              <a:rPr lang="en-US" sz="1400" dirty="0" smtClean="0">
                <a:solidFill>
                  <a:srgbClr val="0000D9"/>
                </a:solidFill>
                <a:effectLst>
                  <a:outerShdw blurRad="38100" dist="38100" dir="2700000" algn="tl">
                    <a:srgbClr val="000000">
                      <a:alpha val="43137"/>
                    </a:srgbClr>
                  </a:outerShdw>
                </a:effectLst>
              </a:rPr>
              <a:t>, and NCEAS</a:t>
            </a:r>
            <a:endParaRPr lang="en-US" sz="1400" dirty="0">
              <a:solidFill>
                <a:srgbClr val="0000D9"/>
              </a:solidFill>
              <a:effectLst>
                <a:outerShdw blurRad="38100" dist="38100" dir="2700000" algn="tl">
                  <a:srgbClr val="000000">
                    <a:alpha val="43137"/>
                  </a:srgbClr>
                </a:outerShdw>
              </a:effectLst>
              <a:ea typeface="+mn-ea"/>
            </a:endParaRPr>
          </a:p>
        </p:txBody>
      </p:sp>
      <p:grpSp>
        <p:nvGrpSpPr>
          <p:cNvPr id="10" name="Group 9"/>
          <p:cNvGrpSpPr/>
          <p:nvPr/>
        </p:nvGrpSpPr>
        <p:grpSpPr>
          <a:xfrm>
            <a:off x="6803203" y="2348151"/>
            <a:ext cx="1917406" cy="3345805"/>
            <a:chOff x="1766321" y="1617791"/>
            <a:chExt cx="1749934" cy="3193299"/>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950" y="2315182"/>
              <a:ext cx="1218473" cy="1285831"/>
            </a:xfrm>
            <a:prstGeom prst="rect">
              <a:avLst/>
            </a:prstGeom>
          </p:spPr>
        </p:pic>
        <p:sp>
          <p:nvSpPr>
            <p:cNvPr id="12" name="Rectangle 11"/>
            <p:cNvSpPr/>
            <p:nvPr/>
          </p:nvSpPr>
          <p:spPr>
            <a:xfrm rot="16363887">
              <a:off x="1337209" y="2632045"/>
              <a:ext cx="2608157" cy="1749934"/>
            </a:xfrm>
            <a:prstGeom prst="rect">
              <a:avLst/>
            </a:prstGeom>
            <a:noFill/>
          </p:spPr>
          <p:txBody>
            <a:bodyPr wrap="none" lIns="91440" tIns="45720" rIns="91440" bIns="45720">
              <a:prstTxWarp prst="textCircle">
                <a:avLst/>
              </a:prstTxWarp>
              <a:spAutoFit/>
              <a:scene3d>
                <a:camera prst="orthographicFront"/>
                <a:lightRig rig="soft" dir="t">
                  <a:rot lat="0" lon="0" rev="15600000"/>
                </a:lightRig>
              </a:scene3d>
              <a:sp3d extrusionH="57150" prstMaterial="softEdge">
                <a:bevelT w="25400" h="38100"/>
              </a:sp3d>
            </a:bodyPr>
            <a:lstStyle/>
            <a:p>
              <a:pPr algn="ctr"/>
              <a:r>
                <a:rPr lang="en-US" sz="2000" b="1" dirty="0" smtClean="0">
                  <a:ln/>
                  <a:solidFill>
                    <a:srgbClr val="0000FF"/>
                  </a:solidFill>
                  <a:effectLst>
                    <a:outerShdw blurRad="38100" dist="38100" dir="2700000" algn="tl">
                      <a:srgbClr val="000000">
                        <a:alpha val="43137"/>
                      </a:srgbClr>
                    </a:outerShdw>
                  </a:effectLst>
                </a:rPr>
                <a:t>Managing NHC Data</a:t>
              </a:r>
              <a:endParaRPr lang="en-US" sz="2000" b="1" cap="none" spc="0" dirty="0">
                <a:ln/>
                <a:solidFill>
                  <a:srgbClr val="0000FF"/>
                </a:solidFill>
                <a:effectLst>
                  <a:outerShdw blurRad="38100" dist="38100" dir="2700000" algn="tl">
                    <a:srgbClr val="000000">
                      <a:alpha val="43137"/>
                    </a:srgbClr>
                  </a:outerShdw>
                </a:effectLst>
              </a:endParaRPr>
            </a:p>
          </p:txBody>
        </p:sp>
        <p:sp>
          <p:nvSpPr>
            <p:cNvPr id="13" name="Rectangle 12"/>
            <p:cNvSpPr/>
            <p:nvPr/>
          </p:nvSpPr>
          <p:spPr>
            <a:xfrm>
              <a:off x="1827226" y="1617791"/>
              <a:ext cx="1686949" cy="2142537"/>
            </a:xfrm>
            <a:prstGeom prst="rect">
              <a:avLst/>
            </a:prstGeom>
            <a:noFill/>
          </p:spPr>
          <p:txBody>
            <a:bodyPr wrap="none" lIns="91440" tIns="45720" rIns="91440" bIns="45720">
              <a:prstTxWarp prst="textArchDown">
                <a:avLst>
                  <a:gd name="adj" fmla="val 184856"/>
                </a:avLst>
              </a:prstTxWarp>
              <a:spAutoFit/>
              <a:scene3d>
                <a:camera prst="orthographicFront"/>
                <a:lightRig rig="soft" dir="t">
                  <a:rot lat="0" lon="0" rev="15600000"/>
                </a:lightRig>
              </a:scene3d>
              <a:sp3d extrusionH="57150" prstMaterial="softEdge">
                <a:bevelT w="25400" h="38100"/>
              </a:sp3d>
            </a:bodyPr>
            <a:lstStyle/>
            <a:p>
              <a:pPr algn="ctr"/>
              <a:r>
                <a:rPr lang="en-US" sz="1600" b="1" dirty="0" smtClean="0">
                  <a:ln/>
                  <a:solidFill>
                    <a:srgbClr val="0000FF"/>
                  </a:solidFill>
                  <a:effectLst>
                    <a:outerShdw blurRad="38100" dist="38100" dir="2700000" algn="tl">
                      <a:srgbClr val="000000">
                        <a:alpha val="43137"/>
                      </a:srgbClr>
                    </a:outerShdw>
                  </a:effectLst>
                </a:rPr>
                <a:t>For Global Discoverability</a:t>
              </a:r>
              <a:endParaRPr lang="en-US" sz="1600" b="1" cap="none" spc="0" dirty="0">
                <a:ln/>
                <a:solidFill>
                  <a:srgbClr val="0000FF"/>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sz="2400" dirty="0" smtClean="0"/>
              <a:t>Wiki http://tinyurl.com/</a:t>
            </a:r>
            <a:r>
              <a:rPr lang="en-US" sz="2400" dirty="0" smtClean="0">
                <a:solidFill>
                  <a:schemeClr val="accent3">
                    <a:lumMod val="75000"/>
                  </a:schemeClr>
                </a:solidFill>
                <a:effectLst>
                  <a:outerShdw blurRad="38100" dist="38100" dir="2700000" algn="tl">
                    <a:srgbClr val="000000">
                      <a:alpha val="43137"/>
                    </a:srgbClr>
                  </a:outerShdw>
                </a:effectLst>
              </a:rPr>
              <a:t>nhcdata</a:t>
            </a:r>
          </a:p>
          <a:p>
            <a:r>
              <a:rPr lang="en-US" sz="2400" dirty="0" smtClean="0"/>
              <a:t>Connecting (wired / wireless)</a:t>
            </a:r>
          </a:p>
          <a:p>
            <a:r>
              <a:rPr lang="en-US" sz="2400" dirty="0" smtClean="0"/>
              <a:t>Adobe Connect</a:t>
            </a:r>
          </a:p>
          <a:p>
            <a:pPr lvl="1"/>
            <a:r>
              <a:rPr lang="en-US" sz="2000" dirty="0" smtClean="0"/>
              <a:t>http://idigbio.adobeconnect.com/</a:t>
            </a:r>
            <a:r>
              <a:rPr lang="en-US" sz="2000" dirty="0" smtClean="0">
                <a:solidFill>
                  <a:schemeClr val="accent3"/>
                </a:solidFill>
                <a:effectLst>
                  <a:outerShdw blurRad="38100" dist="38100" dir="2700000" algn="tl">
                    <a:srgbClr val="000000">
                      <a:alpha val="43137"/>
                    </a:srgbClr>
                  </a:outerShdw>
                </a:effectLst>
              </a:rPr>
              <a:t>nhcdata</a:t>
            </a:r>
          </a:p>
          <a:p>
            <a:r>
              <a:rPr lang="en-US" sz="2400" dirty="0" smtClean="0"/>
              <a:t>Notes / Questions – </a:t>
            </a:r>
            <a:r>
              <a:rPr lang="en-US" sz="2400" dirty="0" err="1" smtClean="0"/>
              <a:t>google</a:t>
            </a:r>
            <a:r>
              <a:rPr lang="en-US" sz="2400" dirty="0" smtClean="0"/>
              <a:t> doc</a:t>
            </a:r>
          </a:p>
          <a:p>
            <a:r>
              <a:rPr lang="en-US" sz="2400" dirty="0" err="1" smtClean="0"/>
              <a:t>Nico</a:t>
            </a:r>
            <a:r>
              <a:rPr lang="en-US" sz="2400" dirty="0" smtClean="0"/>
              <a:t> Franz and Edward Gilbert</a:t>
            </a:r>
          </a:p>
          <a:p>
            <a:pPr lvl="1"/>
            <a:r>
              <a:rPr lang="en-US" sz="2000" dirty="0" smtClean="0"/>
              <a:t>Our Local Hosts and contacts for local logistics </a:t>
            </a:r>
          </a:p>
          <a:p>
            <a:r>
              <a:rPr lang="en-US" sz="2800" dirty="0" smtClean="0"/>
              <a:t>Desert Botanic Gardens trip</a:t>
            </a:r>
          </a:p>
          <a:p>
            <a:r>
              <a:rPr lang="en-US" sz="2800" dirty="0" smtClean="0"/>
              <a:t>Insect collecting (Wed night optional)</a:t>
            </a:r>
          </a:p>
          <a:p>
            <a:r>
              <a:rPr lang="en-US" sz="2400" dirty="0" smtClean="0"/>
              <a:t>On Twitter</a:t>
            </a:r>
          </a:p>
          <a:p>
            <a:pPr lvl="1"/>
            <a:r>
              <a:rPr lang="en-US" sz="2400" dirty="0" smtClean="0"/>
              <a:t>@iDigBio @</a:t>
            </a:r>
            <a:r>
              <a:rPr lang="en-US" sz="2400" dirty="0" err="1" smtClean="0"/>
              <a:t>taxonBytes</a:t>
            </a:r>
            <a:r>
              <a:rPr lang="en-US" sz="2400" dirty="0" smtClean="0"/>
              <a:t> @</a:t>
            </a:r>
            <a:r>
              <a:rPr lang="en-US" sz="2400" dirty="0" err="1" smtClean="0"/>
              <a:t>idbdeb</a:t>
            </a:r>
            <a:r>
              <a:rPr lang="en-US" sz="2400" dirty="0" smtClean="0"/>
              <a:t> @</a:t>
            </a:r>
            <a:r>
              <a:rPr lang="en-US" sz="2400" dirty="0" err="1"/>
              <a:t>i</a:t>
            </a:r>
            <a:r>
              <a:rPr lang="en-US" sz="2400" dirty="0" err="1" smtClean="0"/>
              <a:t>rene_moon</a:t>
            </a:r>
            <a:endParaRPr lang="en-US" sz="2400" dirty="0"/>
          </a:p>
        </p:txBody>
      </p:sp>
      <p:pic>
        <p:nvPicPr>
          <p:cNvPr id="4" name="Picture 3"/>
          <p:cNvPicPr>
            <a:picLocks noChangeAspect="1"/>
          </p:cNvPicPr>
          <p:nvPr/>
        </p:nvPicPr>
        <p:blipFill rotWithShape="1">
          <a:blip r:embed="rId2"/>
          <a:srcRect t="12020"/>
          <a:stretch/>
        </p:blipFill>
        <p:spPr>
          <a:xfrm>
            <a:off x="6697514" y="827302"/>
            <a:ext cx="2099526" cy="1605002"/>
          </a:xfrm>
          <a:prstGeom prst="rect">
            <a:avLst/>
          </a:prstGeom>
        </p:spPr>
      </p:pic>
    </p:spTree>
    <p:extLst>
      <p:ext uri="{BB962C8B-B14F-4D97-AF65-F5344CB8AC3E}">
        <p14:creationId xmlns:p14="http://schemas.microsoft.com/office/powerpoint/2010/main" val="137367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347" y="1615845"/>
            <a:ext cx="8229600" cy="571500"/>
          </a:xfrm>
        </p:spPr>
        <p:txBody>
          <a:bodyPr>
            <a:noAutofit/>
          </a:bodyPr>
          <a:lstStyle/>
          <a:p>
            <a:r>
              <a:rPr lang="en-US" sz="3600" spc="-100" dirty="0">
                <a:latin typeface="+mj-lt"/>
              </a:rPr>
              <a:t>iDigBio – Integrated Digitized Biocollections</a:t>
            </a:r>
            <a:endParaRPr lang="en-US" sz="3600" dirty="0">
              <a:latin typeface="+mj-lt"/>
            </a:endParaRPr>
          </a:p>
        </p:txBody>
      </p:sp>
      <p:pic>
        <p:nvPicPr>
          <p:cNvPr id="6" name="Picture 5" descr="LogoiDigBio4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682">
            <a:off x="3606002" y="4263619"/>
            <a:ext cx="1267988" cy="1283998"/>
          </a:xfrm>
          <a:prstGeom prst="rect">
            <a:avLst/>
          </a:prstGeom>
        </p:spPr>
      </p:pic>
      <p:sp>
        <p:nvSpPr>
          <p:cNvPr id="7" name="TextBox 6"/>
          <p:cNvSpPr txBox="1"/>
          <p:nvPr/>
        </p:nvSpPr>
        <p:spPr>
          <a:xfrm>
            <a:off x="533347" y="2386135"/>
            <a:ext cx="8253987" cy="707886"/>
          </a:xfrm>
          <a:prstGeom prst="rect">
            <a:avLst/>
          </a:prstGeom>
          <a:noFill/>
        </p:spPr>
        <p:txBody>
          <a:bodyPr wrap="square" rtlCol="0">
            <a:spAutoFit/>
          </a:bodyPr>
          <a:lstStyle/>
          <a:p>
            <a:r>
              <a:rPr lang="en-US" sz="2000" dirty="0" smtClean="0">
                <a:solidFill>
                  <a:srgbClr val="292934"/>
                </a:solidFill>
              </a:rPr>
              <a:t>10 year effort to digitize and mobilize the scientific information associated with </a:t>
            </a:r>
            <a:r>
              <a:rPr lang="en-US" sz="2000" dirty="0" smtClean="0">
                <a:solidFill>
                  <a:schemeClr val="accent1"/>
                </a:solidFill>
                <a:effectLst>
                  <a:outerShdw blurRad="38100" dist="38100" dir="2700000" algn="tl">
                    <a:srgbClr val="000000">
                      <a:alpha val="43137"/>
                    </a:srgbClr>
                  </a:outerShdw>
                </a:effectLst>
              </a:rPr>
              <a:t>vouchered specimens</a:t>
            </a:r>
            <a:r>
              <a:rPr lang="en-US" sz="2000" dirty="0" smtClean="0"/>
              <a:t> held</a:t>
            </a:r>
            <a:r>
              <a:rPr lang="en-US" sz="2000" dirty="0" smtClean="0">
                <a:solidFill>
                  <a:srgbClr val="292934"/>
                </a:solidFill>
              </a:rPr>
              <a:t> in U.S. research collections (Larry Page – PI)</a:t>
            </a:r>
            <a:endParaRPr lang="en-US" sz="2000" dirty="0">
              <a:solidFill>
                <a:srgbClr val="292934"/>
              </a:solidFill>
            </a:endParaRPr>
          </a:p>
        </p:txBody>
      </p:sp>
      <p:sp>
        <p:nvSpPr>
          <p:cNvPr id="8" name="Rectangle 7"/>
          <p:cNvSpPr/>
          <p:nvPr/>
        </p:nvSpPr>
        <p:spPr>
          <a:xfrm>
            <a:off x="354302" y="4819558"/>
            <a:ext cx="3143113" cy="1107996"/>
          </a:xfrm>
          <a:prstGeom prst="rect">
            <a:avLst/>
          </a:prstGeom>
        </p:spPr>
        <p:txBody>
          <a:bodyPr wrap="square">
            <a:spAutoFit/>
          </a:bodyPr>
          <a:lstStyle/>
          <a:p>
            <a:pPr algn="r"/>
            <a:r>
              <a:rPr lang="en-US" sz="2200" dirty="0" smtClean="0">
                <a:solidFill>
                  <a:srgbClr val="00B050"/>
                </a:solidFill>
                <a:effectLst>
                  <a:outerShdw blurRad="38100" dist="38100" dir="2700000" algn="tl">
                    <a:srgbClr val="000000">
                      <a:alpha val="43137"/>
                    </a:srgbClr>
                  </a:outerShdw>
                </a:effectLst>
              </a:rPr>
              <a:t>Develop </a:t>
            </a:r>
            <a:r>
              <a:rPr lang="en-US" sz="2200" u="sng" dirty="0" smtClean="0">
                <a:solidFill>
                  <a:srgbClr val="00B050"/>
                </a:solidFill>
                <a:effectLst>
                  <a:outerShdw blurRad="38100" dist="38100" dir="2700000" algn="tl">
                    <a:srgbClr val="000000">
                      <a:alpha val="43137"/>
                    </a:srgbClr>
                  </a:outerShdw>
                </a:effectLst>
              </a:rPr>
              <a:t>research use cases</a:t>
            </a:r>
            <a:r>
              <a:rPr lang="en-US" sz="2200" dirty="0" smtClean="0">
                <a:solidFill>
                  <a:srgbClr val="00B050"/>
                </a:solidFill>
                <a:effectLst>
                  <a:outerShdw blurRad="38100" dist="38100" dir="2700000" algn="tl">
                    <a:srgbClr val="000000">
                      <a:alpha val="43137"/>
                    </a:srgbClr>
                  </a:outerShdw>
                </a:effectLst>
              </a:rPr>
              <a:t> and collaborations (Pam </a:t>
            </a:r>
            <a:r>
              <a:rPr lang="en-US" sz="2200" dirty="0" err="1" smtClean="0">
                <a:solidFill>
                  <a:srgbClr val="00B050"/>
                </a:solidFill>
                <a:effectLst>
                  <a:outerShdw blurRad="38100" dist="38100" dir="2700000" algn="tl">
                    <a:srgbClr val="000000">
                      <a:alpha val="43137"/>
                    </a:srgbClr>
                  </a:outerShdw>
                </a:effectLst>
              </a:rPr>
              <a:t>Soltis</a:t>
            </a:r>
            <a:r>
              <a:rPr lang="en-US" sz="2200" dirty="0" smtClean="0">
                <a:solidFill>
                  <a:srgbClr val="00B050"/>
                </a:solidFill>
                <a:effectLst>
                  <a:outerShdw blurRad="38100" dist="38100" dir="2700000" algn="tl">
                    <a:srgbClr val="000000">
                      <a:alpha val="43137"/>
                    </a:srgbClr>
                  </a:outerShdw>
                </a:effectLst>
              </a:rPr>
              <a:t> et al.)</a:t>
            </a:r>
          </a:p>
        </p:txBody>
      </p:sp>
      <p:sp>
        <p:nvSpPr>
          <p:cNvPr id="9" name="Rectangle 8"/>
          <p:cNvSpPr/>
          <p:nvPr/>
        </p:nvSpPr>
        <p:spPr>
          <a:xfrm>
            <a:off x="5003864" y="3734356"/>
            <a:ext cx="3510594" cy="1107996"/>
          </a:xfrm>
          <a:prstGeom prst="rect">
            <a:avLst/>
          </a:prstGeom>
        </p:spPr>
        <p:txBody>
          <a:bodyPr wrap="square">
            <a:spAutoFit/>
          </a:bodyPr>
          <a:lstStyle/>
          <a:p>
            <a:pPr indent="-457200">
              <a:buClr>
                <a:srgbClr val="726056"/>
              </a:buClr>
              <a:buSzPct val="95000"/>
            </a:pPr>
            <a:r>
              <a:rPr lang="en-US" sz="2200" dirty="0">
                <a:solidFill>
                  <a:schemeClr val="accent6">
                    <a:lumMod val="75000"/>
                  </a:schemeClr>
                </a:solidFill>
                <a:effectLst>
                  <a:outerShdw blurRad="38100" dist="38100" dir="2700000" algn="tl">
                    <a:srgbClr val="000000">
                      <a:alpha val="43137"/>
                    </a:srgbClr>
                  </a:outerShdw>
                </a:effectLst>
              </a:rPr>
              <a:t>E</a:t>
            </a:r>
            <a:r>
              <a:rPr lang="en-US" sz="2200" dirty="0" smtClean="0">
                <a:solidFill>
                  <a:schemeClr val="accent6">
                    <a:lumMod val="75000"/>
                  </a:schemeClr>
                </a:solidFill>
                <a:effectLst>
                  <a:outerShdw blurRad="38100" dist="38100" dir="2700000" algn="tl">
                    <a:srgbClr val="000000">
                      <a:alpha val="43137"/>
                    </a:srgbClr>
                  </a:outerShdw>
                </a:effectLst>
              </a:rPr>
              <a:t>ffective </a:t>
            </a:r>
            <a:r>
              <a:rPr lang="en-US" sz="2200" u="sng" dirty="0" smtClean="0">
                <a:solidFill>
                  <a:schemeClr val="accent6">
                    <a:lumMod val="75000"/>
                  </a:schemeClr>
                </a:solidFill>
                <a:effectLst>
                  <a:outerShdw blurRad="38100" dist="38100" dir="2700000" algn="tl">
                    <a:srgbClr val="000000">
                      <a:alpha val="43137"/>
                    </a:srgbClr>
                  </a:outerShdw>
                </a:effectLst>
              </a:rPr>
              <a:t>digitization s</a:t>
            </a:r>
            <a:r>
              <a:rPr lang="en-US" sz="2200" dirty="0" smtClean="0">
                <a:solidFill>
                  <a:schemeClr val="accent6">
                    <a:lumMod val="75000"/>
                  </a:schemeClr>
                </a:solidFill>
                <a:effectLst>
                  <a:outerShdw blurRad="38100" dist="38100" dir="2700000" algn="tl">
                    <a:srgbClr val="000000">
                      <a:alpha val="43137"/>
                    </a:srgbClr>
                  </a:outerShdw>
                </a:effectLst>
              </a:rPr>
              <a:t>tandards, workflows, and training (Greg Riccardi et al.)</a:t>
            </a:r>
            <a:endParaRPr lang="en-US" sz="2200" dirty="0">
              <a:solidFill>
                <a:schemeClr val="accent6">
                  <a:lumMod val="75000"/>
                </a:schemeClr>
              </a:solidFill>
              <a:effectLst>
                <a:outerShdw blurRad="38100" dist="38100" dir="2700000" algn="tl">
                  <a:srgbClr val="000000">
                    <a:alpha val="43137"/>
                  </a:srgbClr>
                </a:outerShdw>
              </a:effectLst>
            </a:endParaRPr>
          </a:p>
        </p:txBody>
      </p:sp>
      <p:sp>
        <p:nvSpPr>
          <p:cNvPr id="10" name="Rectangle 9"/>
          <p:cNvSpPr/>
          <p:nvPr/>
        </p:nvSpPr>
        <p:spPr>
          <a:xfrm>
            <a:off x="1036174" y="3724519"/>
            <a:ext cx="2461241" cy="1107996"/>
          </a:xfrm>
          <a:prstGeom prst="rect">
            <a:avLst/>
          </a:prstGeom>
        </p:spPr>
        <p:txBody>
          <a:bodyPr wrap="square">
            <a:spAutoFit/>
          </a:bodyPr>
          <a:lstStyle/>
          <a:p>
            <a:pPr indent="-457200" algn="r">
              <a:buClr>
                <a:srgbClr val="726056"/>
              </a:buClr>
              <a:buSzPct val="95000"/>
            </a:pPr>
            <a:r>
              <a:rPr lang="en-US" sz="2200" dirty="0">
                <a:solidFill>
                  <a:schemeClr val="tx2">
                    <a:lumMod val="60000"/>
                    <a:lumOff val="40000"/>
                  </a:schemeClr>
                </a:solidFill>
                <a:effectLst>
                  <a:outerShdw blurRad="38100" dist="38100" dir="2700000" algn="tl">
                    <a:srgbClr val="000000">
                      <a:alpha val="43137"/>
                    </a:srgbClr>
                  </a:outerShdw>
                </a:effectLst>
              </a:rPr>
              <a:t>C</a:t>
            </a:r>
            <a:r>
              <a:rPr lang="en-US" sz="2200" dirty="0" smtClean="0">
                <a:solidFill>
                  <a:schemeClr val="tx2">
                    <a:lumMod val="60000"/>
                    <a:lumOff val="40000"/>
                  </a:schemeClr>
                </a:solidFill>
                <a:effectLst>
                  <a:outerShdw blurRad="38100" dist="38100" dir="2700000" algn="tl">
                    <a:srgbClr val="000000">
                      <a:alpha val="43137"/>
                    </a:srgbClr>
                  </a:outerShdw>
                </a:effectLst>
              </a:rPr>
              <a:t>y</a:t>
            </a:r>
            <a:r>
              <a:rPr lang="en-US" sz="2200" u="sng" dirty="0" smtClean="0">
                <a:solidFill>
                  <a:schemeClr val="tx2">
                    <a:lumMod val="60000"/>
                    <a:lumOff val="40000"/>
                  </a:schemeClr>
                </a:solidFill>
                <a:effectLst>
                  <a:outerShdw blurRad="38100" dist="38100" dir="2700000" algn="tl">
                    <a:srgbClr val="000000">
                      <a:alpha val="43137"/>
                    </a:srgbClr>
                  </a:outerShdw>
                </a:effectLst>
              </a:rPr>
              <a:t>berinfrastructure</a:t>
            </a:r>
          </a:p>
          <a:p>
            <a:pPr indent="-457200" algn="r">
              <a:buClr>
                <a:srgbClr val="726056"/>
              </a:buClr>
              <a:buSzPct val="95000"/>
            </a:pPr>
            <a:r>
              <a:rPr lang="en-US" sz="2200" dirty="0" smtClean="0">
                <a:solidFill>
                  <a:schemeClr val="tx2">
                    <a:lumMod val="60000"/>
                    <a:lumOff val="40000"/>
                  </a:schemeClr>
                </a:solidFill>
                <a:effectLst>
                  <a:outerShdw blurRad="38100" dist="38100" dir="2700000" algn="tl">
                    <a:srgbClr val="000000">
                      <a:alpha val="43137"/>
                    </a:srgbClr>
                  </a:outerShdw>
                </a:effectLst>
              </a:rPr>
              <a:t>needs (Jose Fortes et al.)</a:t>
            </a:r>
            <a:endParaRPr lang="en-US" sz="2200" dirty="0">
              <a:solidFill>
                <a:schemeClr val="tx2">
                  <a:lumMod val="60000"/>
                  <a:lumOff val="40000"/>
                </a:schemeClr>
              </a:solidFill>
              <a:effectLst>
                <a:outerShdw blurRad="38100" dist="38100" dir="2700000" algn="tl">
                  <a:srgbClr val="000000">
                    <a:alpha val="43137"/>
                  </a:srgbClr>
                </a:outerShdw>
              </a:effectLst>
            </a:endParaRPr>
          </a:p>
        </p:txBody>
      </p:sp>
      <p:sp>
        <p:nvSpPr>
          <p:cNvPr id="11" name="Rectangle 10"/>
          <p:cNvSpPr/>
          <p:nvPr/>
        </p:nvSpPr>
        <p:spPr>
          <a:xfrm>
            <a:off x="615644" y="6096302"/>
            <a:ext cx="8089394" cy="430887"/>
          </a:xfrm>
          <a:prstGeom prst="rect">
            <a:avLst/>
          </a:prstGeom>
        </p:spPr>
        <p:txBody>
          <a:bodyPr wrap="square">
            <a:spAutoFit/>
          </a:bodyPr>
          <a:lstStyle/>
          <a:p>
            <a:r>
              <a:rPr lang="en-US" sz="2200" i="1" dirty="0" smtClean="0">
                <a:solidFill>
                  <a:schemeClr val="accent1"/>
                </a:solidFill>
                <a:effectLst>
                  <a:outerShdw blurRad="38100" dist="38100" dir="2700000" algn="tl">
                    <a:srgbClr val="000000">
                      <a:alpha val="43137"/>
                    </a:srgbClr>
                  </a:outerShdw>
                </a:effectLst>
              </a:rPr>
              <a:t>Plan </a:t>
            </a:r>
            <a:r>
              <a:rPr lang="en-US" sz="2200" i="1" dirty="0">
                <a:solidFill>
                  <a:schemeClr val="accent1"/>
                </a:solidFill>
                <a:effectLst>
                  <a:outerShdw blurRad="38100" dist="38100" dir="2700000" algn="tl">
                    <a:srgbClr val="000000">
                      <a:alpha val="43137"/>
                    </a:srgbClr>
                  </a:outerShdw>
                </a:effectLst>
              </a:rPr>
              <a:t>for long-term </a:t>
            </a:r>
            <a:r>
              <a:rPr lang="en-US" sz="2200" i="1" dirty="0" smtClean="0">
                <a:solidFill>
                  <a:schemeClr val="accent1"/>
                </a:solidFill>
                <a:effectLst>
                  <a:outerShdw blurRad="38100" dist="38100" dir="2700000" algn="tl">
                    <a:srgbClr val="000000">
                      <a:alpha val="43137"/>
                    </a:srgbClr>
                  </a:outerShdw>
                </a:effectLst>
              </a:rPr>
              <a:t>sustainability* </a:t>
            </a:r>
            <a:r>
              <a:rPr lang="en-US" sz="2200" i="1" dirty="0">
                <a:solidFill>
                  <a:schemeClr val="accent1"/>
                </a:solidFill>
                <a:effectLst>
                  <a:outerShdw blurRad="38100" dist="38100" dir="2700000" algn="tl">
                    <a:srgbClr val="000000">
                      <a:alpha val="43137"/>
                    </a:srgbClr>
                  </a:outerShdw>
                </a:effectLst>
              </a:rPr>
              <a:t>of the national digitization effort</a:t>
            </a:r>
          </a:p>
        </p:txBody>
      </p:sp>
      <p:sp>
        <p:nvSpPr>
          <p:cNvPr id="12" name="Rectangle 11"/>
          <p:cNvSpPr/>
          <p:nvPr/>
        </p:nvSpPr>
        <p:spPr>
          <a:xfrm>
            <a:off x="5003864" y="5115977"/>
            <a:ext cx="3071052" cy="769441"/>
          </a:xfrm>
          <a:prstGeom prst="rect">
            <a:avLst/>
          </a:prstGeom>
        </p:spPr>
        <p:txBody>
          <a:bodyPr wrap="square">
            <a:spAutoFit/>
          </a:bodyPr>
          <a:lstStyle/>
          <a:p>
            <a:r>
              <a:rPr lang="en-US" sz="2200" u="sng" dirty="0" smtClean="0">
                <a:solidFill>
                  <a:srgbClr val="800000"/>
                </a:solidFill>
                <a:effectLst>
                  <a:outerShdw blurRad="38100" dist="38100" dir="2700000" algn="tl">
                    <a:srgbClr val="000000">
                      <a:alpha val="43137"/>
                    </a:srgbClr>
                  </a:outerShdw>
                </a:effectLst>
              </a:rPr>
              <a:t>Education </a:t>
            </a:r>
            <a:r>
              <a:rPr lang="en-US" sz="2200" u="sng" dirty="0">
                <a:solidFill>
                  <a:srgbClr val="800000"/>
                </a:solidFill>
                <a:effectLst>
                  <a:outerShdw blurRad="38100" dist="38100" dir="2700000" algn="tl">
                    <a:srgbClr val="000000">
                      <a:alpha val="43137"/>
                    </a:srgbClr>
                  </a:outerShdw>
                </a:effectLst>
              </a:rPr>
              <a:t>and </a:t>
            </a:r>
            <a:r>
              <a:rPr lang="en-US" sz="2200" u="sng" dirty="0" smtClean="0">
                <a:solidFill>
                  <a:srgbClr val="800000"/>
                </a:solidFill>
                <a:effectLst>
                  <a:outerShdw blurRad="38100" dist="38100" dir="2700000" algn="tl">
                    <a:srgbClr val="000000">
                      <a:alpha val="43137"/>
                    </a:srgbClr>
                  </a:outerShdw>
                </a:effectLst>
              </a:rPr>
              <a:t>outreach </a:t>
            </a:r>
            <a:r>
              <a:rPr lang="en-US" sz="2200" dirty="0" smtClean="0">
                <a:solidFill>
                  <a:srgbClr val="800000"/>
                </a:solidFill>
                <a:effectLst>
                  <a:outerShdw blurRad="38100" dist="38100" dir="2700000" algn="tl">
                    <a:srgbClr val="000000">
                      <a:alpha val="43137"/>
                    </a:srgbClr>
                  </a:outerShdw>
                </a:effectLst>
              </a:rPr>
              <a:t>(Bruce McFadden et al.)</a:t>
            </a:r>
            <a:endParaRPr lang="en-US" sz="2200" dirty="0">
              <a:solidFill>
                <a:srgbClr val="800000"/>
              </a:solidFill>
              <a:effectLst>
                <a:outerShdw blurRad="38100" dist="38100" dir="2700000" algn="tl">
                  <a:srgbClr val="000000">
                    <a:alpha val="43137"/>
                  </a:srgbClr>
                </a:outerShdw>
              </a:effectLst>
            </a:endParaRPr>
          </a:p>
        </p:txBody>
      </p:sp>
      <p:sp>
        <p:nvSpPr>
          <p:cNvPr id="13" name="Rectangle 12"/>
          <p:cNvSpPr/>
          <p:nvPr/>
        </p:nvSpPr>
        <p:spPr>
          <a:xfrm>
            <a:off x="919239" y="3251772"/>
            <a:ext cx="7153147" cy="830997"/>
          </a:xfrm>
          <a:prstGeom prst="rect">
            <a:avLst/>
          </a:prstGeom>
        </p:spPr>
        <p:txBody>
          <a:bodyPr wrap="square">
            <a:spAutoFit/>
          </a:bodyPr>
          <a:lstStyle/>
          <a:p>
            <a:r>
              <a:rPr lang="en-US" u="sng" dirty="0" smtClean="0"/>
              <a:t>Project Management </a:t>
            </a:r>
            <a:r>
              <a:rPr lang="en-US" dirty="0" smtClean="0"/>
              <a:t>(PM) and PM skills development </a:t>
            </a:r>
            <a:r>
              <a:rPr lang="en-US" dirty="0"/>
              <a:t>(</a:t>
            </a:r>
            <a:r>
              <a:rPr lang="en-US" dirty="0" smtClean="0"/>
              <a:t>David Jennings)</a:t>
            </a:r>
          </a:p>
        </p:txBody>
      </p:sp>
      <p:sp>
        <p:nvSpPr>
          <p:cNvPr id="2" name="Rectangle 1"/>
          <p:cNvSpPr/>
          <p:nvPr/>
        </p:nvSpPr>
        <p:spPr>
          <a:xfrm>
            <a:off x="578682" y="763223"/>
            <a:ext cx="7736034" cy="584775"/>
          </a:xfrm>
          <a:prstGeom prst="rect">
            <a:avLst/>
          </a:prstGeom>
        </p:spPr>
        <p:txBody>
          <a:bodyPr wrap="square">
            <a:spAutoFit/>
          </a:bodyPr>
          <a:lstStyle/>
          <a:p>
            <a:r>
              <a:rPr lang="en-US" sz="3200" dirty="0"/>
              <a:t>ADBC, BCON (NIBA), iDigBio, and the TCNs</a:t>
            </a:r>
          </a:p>
        </p:txBody>
      </p:sp>
      <p:cxnSp>
        <p:nvCxnSpPr>
          <p:cNvPr id="5" name="Straight Connector 4"/>
          <p:cNvCxnSpPr/>
          <p:nvPr/>
        </p:nvCxnSpPr>
        <p:spPr>
          <a:xfrm flipV="1">
            <a:off x="533347" y="1425693"/>
            <a:ext cx="7660742" cy="3912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82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a:off x="457201" y="4977974"/>
            <a:ext cx="8229599" cy="1446550"/>
          </a:xfrm>
          <a:prstGeom prst="rect">
            <a:avLst/>
          </a:prstGeom>
          <a:noFill/>
        </p:spPr>
        <p:txBody>
          <a:bodyPr wrap="square" rtlCol="0">
            <a:spAutoFit/>
          </a:bodyPr>
          <a:lstStyle/>
          <a:p>
            <a:pPr algn="ctr"/>
            <a:r>
              <a:rPr lang="en-US" sz="4400" dirty="0" smtClean="0">
                <a:solidFill>
                  <a:schemeClr val="accent6">
                    <a:lumMod val="75000"/>
                  </a:schemeClr>
                </a:solidFill>
                <a:effectLst>
                  <a:outerShdw blurRad="38100" dist="38100" dir="2700000" algn="tl">
                    <a:srgbClr val="000000">
                      <a:alpha val="43137"/>
                    </a:srgbClr>
                  </a:outerShdw>
                </a:effectLst>
              </a:rPr>
              <a:t>https://www.idigbio.org </a:t>
            </a:r>
          </a:p>
          <a:p>
            <a:pPr algn="ctr"/>
            <a:r>
              <a:rPr lang="en-US" sz="4400" dirty="0" smtClean="0">
                <a:solidFill>
                  <a:schemeClr val="accent5"/>
                </a:solidFill>
                <a:effectLst>
                  <a:outerShdw blurRad="38100" dist="38100" dir="2700000" algn="tl">
                    <a:srgbClr val="000000">
                      <a:alpha val="43137"/>
                    </a:srgbClr>
                  </a:outerShdw>
                </a:effectLst>
              </a:rPr>
              <a:t>@iDigBio</a:t>
            </a:r>
            <a:endParaRPr lang="en-US" sz="4400" dirty="0">
              <a:solidFill>
                <a:schemeClr val="accent5"/>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3"/>
          <a:srcRect l="1022" r="1562"/>
          <a:stretch/>
        </p:blipFill>
        <p:spPr>
          <a:xfrm>
            <a:off x="8878" y="1936"/>
            <a:ext cx="9126245" cy="5035414"/>
          </a:xfrm>
          <a:prstGeom prst="rect">
            <a:avLst/>
          </a:prstGeom>
        </p:spPr>
      </p:pic>
      <p:sp>
        <p:nvSpPr>
          <p:cNvPr id="4" name="Right Arrow 3"/>
          <p:cNvSpPr/>
          <p:nvPr/>
        </p:nvSpPr>
        <p:spPr>
          <a:xfrm rot="9487157" flipV="1">
            <a:off x="1160105" y="3178672"/>
            <a:ext cx="1730752" cy="750760"/>
          </a:xfrm>
          <a:prstGeom prst="rightArrow">
            <a:avLst>
              <a:gd name="adj1" fmla="val 50000"/>
              <a:gd name="adj2" fmla="val 86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Workflows</a:t>
            </a:r>
            <a:endParaRPr lang="en-US" dirty="0"/>
          </a:p>
        </p:txBody>
      </p:sp>
      <p:sp>
        <p:nvSpPr>
          <p:cNvPr id="9" name="Right Arrow 8"/>
          <p:cNvSpPr/>
          <p:nvPr/>
        </p:nvSpPr>
        <p:spPr>
          <a:xfrm rot="12722529" flipV="1">
            <a:off x="5798153" y="450810"/>
            <a:ext cx="2009467" cy="912360"/>
          </a:xfrm>
          <a:prstGeom prst="rightArrow">
            <a:avLst>
              <a:gd name="adj1" fmla="val 50000"/>
              <a:gd name="adj2" fmla="val 867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Research Focus</a:t>
            </a:r>
            <a:endParaRPr lang="en-US" dirty="0"/>
          </a:p>
        </p:txBody>
      </p:sp>
    </p:spTree>
    <p:extLst>
      <p:ext uri="{BB962C8B-B14F-4D97-AF65-F5344CB8AC3E}">
        <p14:creationId xmlns:p14="http://schemas.microsoft.com/office/powerpoint/2010/main" val="335484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42785" y="1549242"/>
            <a:ext cx="3668237" cy="2501802"/>
          </a:xfrm>
          <a:prstGeom prst="rect">
            <a:avLst/>
          </a:prstGeom>
        </p:spPr>
      </p:pic>
      <p:sp>
        <p:nvSpPr>
          <p:cNvPr id="2" name="Title 1"/>
          <p:cNvSpPr>
            <a:spLocks noGrp="1"/>
          </p:cNvSpPr>
          <p:nvPr>
            <p:ph type="title"/>
          </p:nvPr>
        </p:nvSpPr>
        <p:spPr>
          <a:prstGeom prst="rect">
            <a:avLst/>
          </a:prstGeom>
        </p:spPr>
        <p:txBody>
          <a:bodyPr/>
          <a:lstStyle/>
          <a:p>
            <a:r>
              <a:rPr lang="en-US" b="0" dirty="0" smtClean="0">
                <a:solidFill>
                  <a:schemeClr val="accent6">
                    <a:lumMod val="75000"/>
                  </a:schemeClr>
                </a:solidFill>
                <a:effectLst>
                  <a:outerShdw blurRad="38100" dist="38100" dir="2700000" algn="tl">
                    <a:srgbClr val="000000">
                      <a:alpha val="43137"/>
                    </a:srgbClr>
                  </a:outerShdw>
                </a:effectLst>
              </a:rPr>
              <a:t>15 Thematic Collection Networks </a:t>
            </a:r>
            <a:r>
              <a:rPr lang="en-US" b="0" dirty="0" smtClean="0">
                <a:effectLst>
                  <a:outerShdw blurRad="38100" dist="38100" dir="2700000" algn="tl">
                    <a:srgbClr val="000000">
                      <a:alpha val="43137"/>
                    </a:srgbClr>
                  </a:outerShdw>
                </a:effectLst>
              </a:rPr>
              <a:t>(TCNs)</a:t>
            </a:r>
            <a:endParaRPr lang="en-US" b="0" dirty="0">
              <a:effectLst>
                <a:outerShdw blurRad="38100" dist="38100" dir="2700000" algn="tl">
                  <a:srgbClr val="000000">
                    <a:alpha val="43137"/>
                  </a:srgbClr>
                </a:outerShdw>
              </a:effectLst>
            </a:endParaRPr>
          </a:p>
        </p:txBody>
      </p:sp>
      <p:pic>
        <p:nvPicPr>
          <p:cNvPr id="6" name="Picture 2" descr="Morphbank biodiversity NSF FSU Florida State University John E. Randall's Fish Photographs  Transmitted light, brightfield Randall, J. E. 1961 A technique for fish photography. Copeia. 1961(2): 241-242 Whole body Lateral Unknown Indeterminate J.E. Randall Adult  PACIFIC OCEAN FRENCH POLYNESIA   Society Islands; Moorea; Papetoai Bay Bishop Museum Animalia Chordata Vertebrata Osteichthyes Actinopterygii Neopterygii Teleostei Acanthopterygii Perciformes Percoidei Pomacanthidae Centropyge Centropyge loricula"/>
          <p:cNvPicPr>
            <a:picLocks noGrp="1" noChangeAspect="1" noChangeArrowheads="1"/>
          </p:cNvPicPr>
          <p:nvPr>
            <p:ph idx="4294967295"/>
          </p:nvPr>
        </p:nvPicPr>
        <p:blipFill rotWithShape="1">
          <a:blip r:embed="rId4" cstate="email">
            <a:extLst>
              <a:ext uri="{28A0092B-C50C-407E-A947-70E740481C1C}">
                <a14:useLocalDpi xmlns:a14="http://schemas.microsoft.com/office/drawing/2010/main" val="0"/>
              </a:ext>
            </a:extLst>
          </a:blip>
          <a:srcRect/>
          <a:stretch/>
        </p:blipFill>
        <p:spPr bwMode="auto">
          <a:xfrm>
            <a:off x="7319963" y="1120775"/>
            <a:ext cx="1824037" cy="138906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rotWithShape="1">
          <a:blip r:embed="rId5"/>
          <a:srcRect t="27549" r="7445" b="219"/>
          <a:stretch/>
        </p:blipFill>
        <p:spPr>
          <a:xfrm>
            <a:off x="6620575" y="2638044"/>
            <a:ext cx="2066225" cy="1800177"/>
          </a:xfrm>
          <a:prstGeom prst="rect">
            <a:avLst/>
          </a:prstGeom>
        </p:spPr>
      </p:pic>
      <p:pic>
        <p:nvPicPr>
          <p:cNvPr id="8" name="Picture 7"/>
          <p:cNvPicPr>
            <a:picLocks noChangeAspect="1"/>
          </p:cNvPicPr>
          <p:nvPr/>
        </p:nvPicPr>
        <p:blipFill rotWithShape="1">
          <a:blip r:embed="rId6"/>
          <a:srcRect l="19242" r="17677"/>
          <a:stretch/>
        </p:blipFill>
        <p:spPr>
          <a:xfrm>
            <a:off x="2342785" y="5175655"/>
            <a:ext cx="1306500" cy="1377351"/>
          </a:xfrm>
          <a:prstGeom prst="rect">
            <a:avLst/>
          </a:prstGeom>
        </p:spPr>
      </p:pic>
      <p:pic>
        <p:nvPicPr>
          <p:cNvPr id="9" name="Picture 5" descr="C:\Users\dpaul\Desktop\VqnFuTpn.tif"/>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r="-650"/>
          <a:stretch/>
        </p:blipFill>
        <p:spPr bwMode="auto">
          <a:xfrm>
            <a:off x="6620575" y="4566709"/>
            <a:ext cx="1540861" cy="198629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 name="Picture 2" descr="Morphbank biodiversity NSF FSU Florida State University ChalcidKey M. Gates EntoVision air dried from ethanol Head Frontal Female Indeterminate D. Smith Adult NORTH AMERICA  UNITED STATES   Virginia: Essex County: 1 mi. SE Dunnsville Smithsonian Institution Animalia Arthropoda Hexapoda Insecta Pterygota Neoptera Hymenoptera Apocrita Terebrantes Chalcidoidea Pteromalidae Cleonyminae Lysciscini Epistenia Epistenia coeruleata">
            <a:hlinkClick r:id="rId8"/>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404" r="404"/>
          <a:stretch/>
        </p:blipFill>
        <p:spPr bwMode="auto">
          <a:xfrm>
            <a:off x="404315" y="2866017"/>
            <a:ext cx="1490472" cy="112158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rotWithShape="1">
          <a:blip r:embed="rId10"/>
          <a:srcRect l="2134" t="2946" r="77253" b="31571"/>
          <a:stretch/>
        </p:blipFill>
        <p:spPr>
          <a:xfrm>
            <a:off x="415593" y="4148669"/>
            <a:ext cx="1453985" cy="2315250"/>
          </a:xfrm>
          <a:prstGeom prst="rect">
            <a:avLst/>
          </a:prstGeom>
        </p:spPr>
      </p:pic>
      <p:pic>
        <p:nvPicPr>
          <p:cNvPr id="3" name="Picture 2"/>
          <p:cNvPicPr>
            <a:picLocks noChangeAspect="1"/>
          </p:cNvPicPr>
          <p:nvPr/>
        </p:nvPicPr>
        <p:blipFill rotWithShape="1">
          <a:blip r:embed="rId11"/>
          <a:srcRect l="20517" t="14105" r="12247" b="27408"/>
          <a:stretch/>
        </p:blipFill>
        <p:spPr>
          <a:xfrm>
            <a:off x="4239386" y="5175655"/>
            <a:ext cx="2111185" cy="1377350"/>
          </a:xfrm>
          <a:prstGeom prst="rect">
            <a:avLst/>
          </a:prstGeom>
        </p:spPr>
      </p:pic>
      <p:pic>
        <p:nvPicPr>
          <p:cNvPr id="12" name="Picture 11"/>
          <p:cNvPicPr>
            <a:picLocks noChangeAspect="1"/>
          </p:cNvPicPr>
          <p:nvPr/>
        </p:nvPicPr>
        <p:blipFill>
          <a:blip r:embed="rId12"/>
          <a:stretch>
            <a:fillRect/>
          </a:stretch>
        </p:blipFill>
        <p:spPr>
          <a:xfrm>
            <a:off x="2333905" y="4180252"/>
            <a:ext cx="2289503" cy="866195"/>
          </a:xfrm>
          <a:prstGeom prst="rect">
            <a:avLst/>
          </a:prstGeom>
        </p:spPr>
      </p:pic>
      <p:pic>
        <p:nvPicPr>
          <p:cNvPr id="13" name="Picture 12"/>
          <p:cNvPicPr>
            <a:picLocks noChangeAspect="1"/>
          </p:cNvPicPr>
          <p:nvPr/>
        </p:nvPicPr>
        <p:blipFill>
          <a:blip r:embed="rId13">
            <a:extLst/>
          </a:blip>
          <a:stretch>
            <a:fillRect/>
          </a:stretch>
        </p:blipFill>
        <p:spPr>
          <a:xfrm>
            <a:off x="5034283" y="4181970"/>
            <a:ext cx="1303233" cy="864477"/>
          </a:xfrm>
          <a:prstGeom prst="rect">
            <a:avLst/>
          </a:prstGeom>
        </p:spPr>
      </p:pic>
      <p:pic>
        <p:nvPicPr>
          <p:cNvPr id="14" name="Picture 13" descr="corn-smut-2.jp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403982" y="1549242"/>
            <a:ext cx="1490472" cy="1201267"/>
          </a:xfrm>
          <a:prstGeom prst="rect">
            <a:avLst/>
          </a:prstGeom>
        </p:spPr>
      </p:pic>
    </p:spTree>
    <p:extLst>
      <p:ext uri="{BB962C8B-B14F-4D97-AF65-F5344CB8AC3E}">
        <p14:creationId xmlns:p14="http://schemas.microsoft.com/office/powerpoint/2010/main" val="391291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933"/>
          <a:stretch/>
        </p:blipFill>
        <p:spPr>
          <a:xfrm>
            <a:off x="193963" y="973137"/>
            <a:ext cx="8756073" cy="3961155"/>
          </a:xfrm>
          <a:prstGeom prst="rect">
            <a:avLst/>
          </a:prstGeom>
        </p:spPr>
      </p:pic>
      <p:sp>
        <p:nvSpPr>
          <p:cNvPr id="7" name="TextBox 6"/>
          <p:cNvSpPr txBox="1"/>
          <p:nvPr/>
        </p:nvSpPr>
        <p:spPr>
          <a:xfrm>
            <a:off x="955429" y="5625348"/>
            <a:ext cx="7233139" cy="769441"/>
          </a:xfrm>
          <a:prstGeom prst="rect">
            <a:avLst/>
          </a:prstGeom>
          <a:noFill/>
        </p:spPr>
        <p:txBody>
          <a:bodyPr wrap="square" rtlCol="0">
            <a:spAutoFit/>
          </a:bodyPr>
          <a:lstStyle/>
          <a:p>
            <a:r>
              <a:rPr lang="en-US" sz="4400" dirty="0" smtClean="0">
                <a:solidFill>
                  <a:schemeClr val="accent6">
                    <a:lumMod val="75000"/>
                  </a:schemeClr>
                </a:solidFill>
                <a:effectLst>
                  <a:outerShdw blurRad="38100" dist="38100" dir="2700000" algn="tl">
                    <a:srgbClr val="000000">
                      <a:alpha val="43137"/>
                    </a:srgbClr>
                  </a:outerShdw>
                </a:effectLst>
              </a:rPr>
              <a:t>www.idigbio.org/portal/search</a:t>
            </a:r>
            <a:endParaRPr lang="en-US" sz="4400" dirty="0">
              <a:solidFill>
                <a:schemeClr val="accent6">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5852160" y="4891808"/>
            <a:ext cx="3097876" cy="769441"/>
          </a:xfrm>
          <a:prstGeom prst="rect">
            <a:avLst/>
          </a:prstGeom>
          <a:noFill/>
        </p:spPr>
        <p:txBody>
          <a:bodyPr wrap="square" rtlCol="0">
            <a:spAutoFit/>
          </a:bodyPr>
          <a:lstStyle/>
          <a:p>
            <a:r>
              <a:rPr lang="en-US" sz="4400" dirty="0">
                <a:solidFill>
                  <a:schemeClr val="accent6">
                    <a:lumMod val="75000"/>
                  </a:schemeClr>
                </a:solidFill>
                <a:effectLst>
                  <a:outerShdw blurRad="38100" dist="38100" dir="2700000" algn="tl">
                    <a:srgbClr val="000000">
                      <a:alpha val="43137"/>
                    </a:srgbClr>
                  </a:outerShdw>
                </a:effectLst>
              </a:rPr>
              <a:t>44,693,475+</a:t>
            </a:r>
          </a:p>
        </p:txBody>
      </p:sp>
    </p:spTree>
    <p:extLst>
      <p:ext uri="{BB962C8B-B14F-4D97-AF65-F5344CB8AC3E}">
        <p14:creationId xmlns:p14="http://schemas.microsoft.com/office/powerpoint/2010/main" val="230590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73138"/>
            <a:ext cx="6747641" cy="571500"/>
          </a:xfrm>
          <a:prstGeom prst="rect">
            <a:avLst/>
          </a:prstGeom>
        </p:spPr>
        <p:txBody>
          <a:bodyPr/>
          <a:lstStyle/>
          <a:p>
            <a:pPr algn="l"/>
            <a:r>
              <a:rPr lang="en-US" sz="3200" dirty="0" smtClean="0"/>
              <a:t>Got Data Skills? Use the </a:t>
            </a:r>
            <a:r>
              <a:rPr lang="en-US" sz="3200" dirty="0" smtClean="0">
                <a:solidFill>
                  <a:schemeClr val="accent5"/>
                </a:solidFill>
                <a:effectLst>
                  <a:outerShdw blurRad="38100" dist="38100" dir="2700000" algn="tl">
                    <a:srgbClr val="000000">
                      <a:alpha val="43137"/>
                    </a:srgbClr>
                  </a:outerShdw>
                </a:effectLst>
              </a:rPr>
              <a:t>iDigBio API</a:t>
            </a:r>
            <a:endParaRPr lang="en-US" sz="3200" dirty="0">
              <a:solidFill>
                <a:schemeClr val="accent5"/>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457200" y="1575615"/>
            <a:ext cx="7974330" cy="4834224"/>
          </a:xfrm>
          <a:prstGeom prst="rect">
            <a:avLst/>
          </a:prstGeom>
        </p:spPr>
      </p:pic>
      <p:sp>
        <p:nvSpPr>
          <p:cNvPr id="6" name="TextBox 5"/>
          <p:cNvSpPr txBox="1"/>
          <p:nvPr/>
        </p:nvSpPr>
        <p:spPr>
          <a:xfrm>
            <a:off x="457200" y="6543334"/>
            <a:ext cx="5260927" cy="369332"/>
          </a:xfrm>
          <a:prstGeom prst="rect">
            <a:avLst/>
          </a:prstGeom>
          <a:noFill/>
        </p:spPr>
        <p:txBody>
          <a:bodyPr wrap="none" rtlCol="0">
            <a:spAutoFit/>
          </a:bodyPr>
          <a:lstStyle/>
          <a:p>
            <a:r>
              <a:rPr lang="en-US" dirty="0"/>
              <a:t>Please join our list at </a:t>
            </a:r>
            <a:r>
              <a:rPr lang="en-US" b="1" dirty="0">
                <a:solidFill>
                  <a:schemeClr val="accent5">
                    <a:lumMod val="75000"/>
                  </a:schemeClr>
                </a:solidFill>
              </a:rPr>
              <a:t>idigbio-api-users-l@lists.ufl.edu</a:t>
            </a:r>
            <a:r>
              <a:rPr lang="en-US" dirty="0"/>
              <a:t> </a:t>
            </a:r>
          </a:p>
        </p:txBody>
      </p:sp>
    </p:spTree>
    <p:extLst>
      <p:ext uri="{BB962C8B-B14F-4D97-AF65-F5344CB8AC3E}">
        <p14:creationId xmlns:p14="http://schemas.microsoft.com/office/powerpoint/2010/main" val="30726237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61696" y="2468563"/>
            <a:ext cx="7267903" cy="3941762"/>
          </a:xfrm>
        </p:spPr>
        <p:txBody>
          <a:bodyPr/>
          <a:lstStyle/>
          <a:p>
            <a:r>
              <a:rPr lang="en-US" sz="2400" dirty="0" smtClean="0"/>
              <a:t>your data is </a:t>
            </a:r>
            <a:r>
              <a:rPr lang="en-US" sz="2400" dirty="0" smtClean="0">
                <a:solidFill>
                  <a:schemeClr val="accent6">
                    <a:lumMod val="75000"/>
                  </a:schemeClr>
                </a:solidFill>
                <a:effectLst>
                  <a:outerShdw blurRad="38100" dist="38100" dir="2700000" algn="tl">
                    <a:srgbClr val="000000">
                      <a:alpha val="43137"/>
                    </a:srgbClr>
                  </a:outerShdw>
                </a:effectLst>
              </a:rPr>
              <a:t>aggregated</a:t>
            </a:r>
            <a:r>
              <a:rPr lang="en-US" sz="2400" dirty="0" smtClean="0"/>
              <a:t> with a lot more data</a:t>
            </a:r>
          </a:p>
          <a:p>
            <a:r>
              <a:rPr lang="en-US" sz="2400" dirty="0" smtClean="0"/>
              <a:t>is </a:t>
            </a:r>
            <a:r>
              <a:rPr lang="en-US" sz="2400" dirty="0" smtClean="0">
                <a:solidFill>
                  <a:schemeClr val="accent6">
                    <a:lumMod val="75000"/>
                  </a:schemeClr>
                </a:solidFill>
                <a:effectLst>
                  <a:outerShdw blurRad="38100" dist="38100" dir="2700000" algn="tl">
                    <a:srgbClr val="000000">
                      <a:alpha val="43137"/>
                    </a:srgbClr>
                  </a:outerShdw>
                </a:effectLst>
              </a:rPr>
              <a:t>accessible to many </a:t>
            </a:r>
            <a:r>
              <a:rPr lang="en-US" sz="2400" dirty="0" smtClean="0"/>
              <a:t>more people (including potential funders, collaborators)</a:t>
            </a:r>
          </a:p>
          <a:p>
            <a:r>
              <a:rPr lang="en-US" sz="2400" dirty="0" smtClean="0">
                <a:solidFill>
                  <a:schemeClr val="accent6">
                    <a:lumMod val="75000"/>
                  </a:schemeClr>
                </a:solidFill>
                <a:effectLst>
                  <a:outerShdw blurRad="38100" dist="38100" dir="2700000" algn="tl">
                    <a:srgbClr val="000000">
                      <a:alpha val="43137"/>
                    </a:srgbClr>
                  </a:outerShdw>
                </a:effectLst>
              </a:rPr>
              <a:t>enhanced</a:t>
            </a:r>
            <a:r>
              <a:rPr lang="en-US" sz="2400" dirty="0" smtClean="0"/>
              <a:t> by aggregator scripts</a:t>
            </a:r>
          </a:p>
          <a:p>
            <a:r>
              <a:rPr lang="en-US" sz="2400" dirty="0" smtClean="0"/>
              <a:t>you can do more / new things with your data with aggregator </a:t>
            </a:r>
            <a:r>
              <a:rPr lang="en-US" sz="2400" dirty="0" smtClean="0">
                <a:solidFill>
                  <a:schemeClr val="accent6">
                    <a:lumMod val="75000"/>
                  </a:schemeClr>
                </a:solidFill>
                <a:effectLst>
                  <a:outerShdw blurRad="38100" dist="38100" dir="2700000" algn="tl">
                    <a:srgbClr val="000000">
                      <a:alpha val="43137"/>
                    </a:srgbClr>
                  </a:outerShdw>
                </a:effectLst>
              </a:rPr>
              <a:t>tools and methods</a:t>
            </a:r>
          </a:p>
          <a:p>
            <a:r>
              <a:rPr lang="en-US" sz="2400" dirty="0" smtClean="0">
                <a:solidFill>
                  <a:schemeClr val="accent6">
                    <a:lumMod val="75000"/>
                  </a:schemeClr>
                </a:solidFill>
                <a:effectLst>
                  <a:outerShdw blurRad="38100" dist="38100" dir="2700000" algn="tl">
                    <a:srgbClr val="000000">
                      <a:alpha val="43137"/>
                    </a:srgbClr>
                  </a:outerShdw>
                </a:effectLst>
              </a:rPr>
              <a:t>data quality checks </a:t>
            </a:r>
            <a:r>
              <a:rPr lang="en-US" sz="2400" dirty="0" smtClean="0"/>
              <a:t>improve your data</a:t>
            </a:r>
          </a:p>
          <a:p>
            <a:r>
              <a:rPr lang="en-US" sz="2400" dirty="0" smtClean="0">
                <a:solidFill>
                  <a:schemeClr val="accent6">
                    <a:lumMod val="75000"/>
                  </a:schemeClr>
                </a:solidFill>
                <a:effectLst>
                  <a:outerShdw blurRad="38100" dist="38100" dir="2700000" algn="tl">
                    <a:srgbClr val="000000">
                      <a:alpha val="43137"/>
                    </a:srgbClr>
                  </a:outerShdw>
                </a:effectLst>
              </a:rPr>
              <a:t>off-site copy</a:t>
            </a:r>
            <a:r>
              <a:rPr lang="en-US" sz="2400" dirty="0" smtClean="0"/>
              <a:t> of your data</a:t>
            </a:r>
          </a:p>
          <a:p>
            <a:r>
              <a:rPr lang="en-US" sz="2400" dirty="0" smtClean="0">
                <a:solidFill>
                  <a:schemeClr val="accent3">
                    <a:lumMod val="75000"/>
                  </a:schemeClr>
                </a:solidFill>
                <a:effectLst>
                  <a:outerShdw blurRad="38100" dist="38100" dir="2700000" algn="tl">
                    <a:srgbClr val="000000">
                      <a:alpha val="43137"/>
                    </a:srgbClr>
                  </a:outerShdw>
                </a:effectLst>
              </a:rPr>
              <a:t>*please share methods too!</a:t>
            </a:r>
            <a:endParaRPr lang="en-US" sz="2400" dirty="0" smtClean="0"/>
          </a:p>
          <a:p>
            <a:endParaRPr lang="en-US" dirty="0" smtClean="0"/>
          </a:p>
          <a:p>
            <a:endParaRPr lang="en-US" dirty="0" smtClean="0"/>
          </a:p>
          <a:p>
            <a:endParaRPr lang="en-US" dirty="0"/>
          </a:p>
        </p:txBody>
      </p:sp>
      <p:sp>
        <p:nvSpPr>
          <p:cNvPr id="2" name="Title 1"/>
          <p:cNvSpPr>
            <a:spLocks noGrp="1"/>
          </p:cNvSpPr>
          <p:nvPr>
            <p:ph type="title" idx="4294967295"/>
          </p:nvPr>
        </p:nvSpPr>
        <p:spPr>
          <a:xfrm>
            <a:off x="315307" y="973137"/>
            <a:ext cx="5123793" cy="571500"/>
          </a:xfrm>
          <a:prstGeom prst="rect">
            <a:avLst/>
          </a:prstGeom>
        </p:spPr>
        <p:txBody>
          <a:bodyPr/>
          <a:lstStyle/>
          <a:p>
            <a:r>
              <a:rPr lang="en-US" sz="3200" dirty="0"/>
              <a:t>Once digitized, why </a:t>
            </a:r>
            <a:r>
              <a:rPr lang="en-US" sz="3200" dirty="0" smtClean="0"/>
              <a:t>share? </a:t>
            </a:r>
            <a:br>
              <a:rPr lang="en-US" sz="3200" dirty="0" smtClean="0"/>
            </a:br>
            <a:r>
              <a:rPr lang="en-US" sz="3200" dirty="0" smtClean="0">
                <a:solidFill>
                  <a:schemeClr val="accent6">
                    <a:lumMod val="75000"/>
                  </a:schemeClr>
                </a:solidFill>
                <a:effectLst>
                  <a:outerShdw blurRad="38100" dist="38100" dir="2700000" algn="tl">
                    <a:srgbClr val="000000">
                      <a:alpha val="43137"/>
                    </a:srgbClr>
                  </a:outerShdw>
                </a:effectLst>
              </a:rPr>
              <a:t>Several important reasons</a:t>
            </a:r>
            <a:r>
              <a:rPr lang="en-US" sz="3200" dirty="0" smtClean="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843" y="871017"/>
            <a:ext cx="1335083" cy="1347240"/>
          </a:xfrm>
          <a:prstGeom prst="rect">
            <a:avLst/>
          </a:prstGeom>
        </p:spPr>
      </p:pic>
    </p:spTree>
    <p:extLst>
      <p:ext uri="{BB962C8B-B14F-4D97-AF65-F5344CB8AC3E}">
        <p14:creationId xmlns:p14="http://schemas.microsoft.com/office/powerpoint/2010/main" val="202022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idigbio2014high</Template>
  <TotalTime>431</TotalTime>
  <Words>971</Words>
  <Application>Microsoft Office PowerPoint</Application>
  <PresentationFormat>On-screen Show (4:3)</PresentationFormat>
  <Paragraphs>110</Paragraphs>
  <Slides>13</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ＭＳ Ｐゴシック</vt:lpstr>
      <vt:lpstr>12 pt. Helvetica* 65 Medium   0</vt:lpstr>
      <vt:lpstr>Arial</vt:lpstr>
      <vt:lpstr>Calibri</vt:lpstr>
      <vt:lpstr>Cambria</vt:lpstr>
      <vt:lpstr>Helvetica</vt:lpstr>
      <vt:lpstr>Helvetica 75 Bold</vt:lpstr>
      <vt:lpstr>idigbio2014rev</vt:lpstr>
      <vt:lpstr>1_idigbio2014rev</vt:lpstr>
      <vt:lpstr>PowerPoint Presentation</vt:lpstr>
      <vt:lpstr>Welcome to: Managing Natural History Collections Data for Global Discoverability</vt:lpstr>
      <vt:lpstr>Logistics</vt:lpstr>
      <vt:lpstr>iDigBio – Integrated Digitized Biocollections</vt:lpstr>
      <vt:lpstr>PowerPoint Presentation</vt:lpstr>
      <vt:lpstr>15 Thematic Collection Networks (TCNs)</vt:lpstr>
      <vt:lpstr>PowerPoint Presentation</vt:lpstr>
      <vt:lpstr>Got Data Skills? Use the iDigBio API</vt:lpstr>
      <vt:lpstr>Once digitized, why share?  Several important reasons:</vt:lpstr>
      <vt:lpstr>Our Vision</vt:lpstr>
      <vt:lpstr>PowerPoint Presentation</vt:lpstr>
      <vt:lpstr>Goals</vt:lpstr>
      <vt:lpstr>A quick survey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Deborah Paul</cp:lastModifiedBy>
  <cp:revision>65</cp:revision>
  <cp:lastPrinted>2014-10-10T14:25:07Z</cp:lastPrinted>
  <dcterms:created xsi:type="dcterms:W3CDTF">2014-10-14T14:29:29Z</dcterms:created>
  <dcterms:modified xsi:type="dcterms:W3CDTF">2015-09-15T23:40:54Z</dcterms:modified>
</cp:coreProperties>
</file>