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9" r:id="rId3"/>
    <p:sldId id="272" r:id="rId4"/>
    <p:sldId id="260" r:id="rId5"/>
    <p:sldId id="261" r:id="rId6"/>
    <p:sldId id="263" r:id="rId7"/>
    <p:sldId id="274" r:id="rId8"/>
    <p:sldId id="264" r:id="rId9"/>
    <p:sldId id="325" r:id="rId10"/>
    <p:sldId id="323" r:id="rId11"/>
    <p:sldId id="287" r:id="rId12"/>
    <p:sldId id="288" r:id="rId13"/>
    <p:sldId id="292" r:id="rId14"/>
    <p:sldId id="295" r:id="rId15"/>
    <p:sldId id="296" r:id="rId16"/>
    <p:sldId id="298" r:id="rId17"/>
    <p:sldId id="300" r:id="rId18"/>
    <p:sldId id="302" r:id="rId19"/>
    <p:sldId id="304" r:id="rId20"/>
    <p:sldId id="326" r:id="rId21"/>
    <p:sldId id="267" r:id="rId22"/>
    <p:sldId id="306" r:id="rId23"/>
    <p:sldId id="308" r:id="rId24"/>
    <p:sldId id="322" r:id="rId25"/>
    <p:sldId id="31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3" autoAdjust="0"/>
    <p:restoredTop sz="96310" autoAdjust="0"/>
  </p:normalViewPr>
  <p:slideViewPr>
    <p:cSldViewPr snapToGrid="0">
      <p:cViewPr varScale="1">
        <p:scale>
          <a:sx n="108" d="100"/>
          <a:sy n="108" d="100"/>
        </p:scale>
        <p:origin x="98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0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76F73-6843-4991-A6A9-6FB89670F2E6}" type="datetimeFigureOut">
              <a:rPr lang="en-US" smtClean="0"/>
              <a:t>10/4/2016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24902-17A3-4186-8E04-BE66FEB425CE}" type="slidenum">
              <a:rPr lang="en-US" smtClean="0"/>
              <a:t>‹#›</a:t>
            </a:fld>
            <a:endParaRPr lang="en-US" dirty="0"/>
          </a:p>
        </p:txBody>
      </p:sp>
    </p:spTree>
    <p:extLst>
      <p:ext uri="{BB962C8B-B14F-4D97-AF65-F5344CB8AC3E}">
        <p14:creationId xmlns:p14="http://schemas.microsoft.com/office/powerpoint/2010/main" val="63829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24902-17A3-4186-8E04-BE66FEB425CE}" type="slidenum">
              <a:rPr lang="en-US" smtClean="0"/>
              <a:t>1</a:t>
            </a:fld>
            <a:endParaRPr lang="en-US" dirty="0"/>
          </a:p>
        </p:txBody>
      </p:sp>
    </p:spTree>
    <p:extLst>
      <p:ext uri="{BB962C8B-B14F-4D97-AF65-F5344CB8AC3E}">
        <p14:creationId xmlns:p14="http://schemas.microsoft.com/office/powerpoint/2010/main" val="277323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529" t="7474" r="1552" b="24313"/>
          <a:stretch/>
        </p:blipFill>
        <p:spPr>
          <a:xfrm>
            <a:off x="118252" y="135849"/>
            <a:ext cx="8756806" cy="4884466"/>
          </a:xfrm>
          <a:prstGeom prst="rect">
            <a:avLst/>
          </a:prstGeom>
          <a:ln w="38100">
            <a:solidFill>
              <a:schemeClr val="bg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432" r="3519" b="70547"/>
          <a:stretch/>
        </p:blipFill>
        <p:spPr>
          <a:xfrm>
            <a:off x="4883764" y="121561"/>
            <a:ext cx="7308236" cy="1150330"/>
          </a:xfrm>
          <a:prstGeom prst="rect">
            <a:avLst/>
          </a:prstGeom>
          <a:ln w="28575">
            <a:solidFill>
              <a:schemeClr val="bg1"/>
            </a:solidFill>
          </a:ln>
          <a:effectLst>
            <a:softEdge rad="1270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9124" y="1324714"/>
            <a:ext cx="3791863" cy="3477017"/>
          </a:xfrm>
          <a:prstGeom prst="rect">
            <a:avLst/>
          </a:prstGeom>
          <a:ln w="19050">
            <a:solidFill>
              <a:schemeClr val="bg1"/>
            </a:solidFill>
          </a:ln>
        </p:spPr>
      </p:pic>
      <p:sp>
        <p:nvSpPr>
          <p:cNvPr id="2" name="TextBox 1"/>
          <p:cNvSpPr txBox="1"/>
          <p:nvPr/>
        </p:nvSpPr>
        <p:spPr>
          <a:xfrm>
            <a:off x="118252" y="4918228"/>
            <a:ext cx="12192000" cy="2092881"/>
          </a:xfrm>
          <a:prstGeom prst="rect">
            <a:avLst/>
          </a:prstGeom>
          <a:noFill/>
        </p:spPr>
        <p:txBody>
          <a:bodyPr wrap="square" rtlCol="0">
            <a:spAutoFit/>
          </a:bodyPr>
          <a:lstStyle/>
          <a:p>
            <a:pPr algn="ctr"/>
            <a:r>
              <a:rPr lang="en-US" sz="6600" b="1" cap="small" dirty="0" smtClean="0">
                <a:latin typeface="Arial Black" panose="020B0A04020102020204" pitchFamily="34" charset="0"/>
              </a:rPr>
              <a:t>The Polygon Method</a:t>
            </a:r>
          </a:p>
          <a:p>
            <a:pPr algn="ctr"/>
            <a:r>
              <a:rPr lang="en-US" sz="3000" i="1" cap="small" dirty="0" smtClean="0"/>
              <a:t>[ Georeferencing using GEOLocate</a:t>
            </a:r>
            <a:r>
              <a:rPr lang="en-US" sz="3000" cap="small" dirty="0" smtClean="0"/>
              <a:t> in Symbiota ]</a:t>
            </a:r>
          </a:p>
          <a:p>
            <a:pPr algn="ctr"/>
            <a:r>
              <a:rPr lang="en-US" sz="3000" cap="small" dirty="0" smtClean="0"/>
              <a:t>Mike Yost   |  </a:t>
            </a:r>
            <a:r>
              <a:rPr lang="en-US" sz="3000" cap="small" dirty="0" err="1" smtClean="0"/>
              <a:t>MaCC</a:t>
            </a:r>
            <a:r>
              <a:rPr lang="en-US" sz="3000" cap="small" dirty="0" smtClean="0"/>
              <a:t> Project Assistant</a:t>
            </a:r>
            <a:endParaRPr lang="en-US" sz="3000" dirty="0"/>
          </a:p>
        </p:txBody>
      </p:sp>
    </p:spTree>
    <p:extLst>
      <p:ext uri="{BB962C8B-B14F-4D97-AF65-F5344CB8AC3E}">
        <p14:creationId xmlns:p14="http://schemas.microsoft.com/office/powerpoint/2010/main" val="4266732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923" y="0"/>
            <a:ext cx="9064154" cy="6890096"/>
          </a:xfrm>
          <a:ln w="12700">
            <a:solidFill>
              <a:schemeClr val="bg1"/>
            </a:solidFill>
          </a:ln>
        </p:spPr>
      </p:pic>
    </p:spTree>
    <p:extLst>
      <p:ext uri="{BB962C8B-B14F-4D97-AF65-F5344CB8AC3E}">
        <p14:creationId xmlns:p14="http://schemas.microsoft.com/office/powerpoint/2010/main" val="654183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2318"/>
          </a:xfrm>
        </p:spPr>
        <p:txBody>
          <a:bodyPr>
            <a:normAutofit/>
          </a:bodyPr>
          <a:lstStyle/>
          <a:p>
            <a:pPr algn="ctr"/>
            <a:r>
              <a:rPr lang="en-US" sz="6000" b="1" i="1" dirty="0" smtClean="0"/>
              <a:t>Set Zoom and Remove Uncertainty </a:t>
            </a:r>
            <a:endParaRPr lang="en-US" sz="6000" dirty="0"/>
          </a:p>
        </p:txBody>
      </p:sp>
      <p:sp>
        <p:nvSpPr>
          <p:cNvPr id="3" name="Content Placeholder 2"/>
          <p:cNvSpPr>
            <a:spLocks noGrp="1"/>
          </p:cNvSpPr>
          <p:nvPr>
            <p:ph idx="1"/>
          </p:nvPr>
        </p:nvSpPr>
        <p:spPr>
          <a:xfrm>
            <a:off x="472300" y="1277471"/>
            <a:ext cx="4043671" cy="537882"/>
          </a:xfrm>
        </p:spPr>
        <p:txBody>
          <a:bodyPr/>
          <a:lstStyle/>
          <a:p>
            <a:pPr marL="0" indent="0">
              <a:buNone/>
            </a:pPr>
            <a:r>
              <a:rPr lang="en-US" u="sng" dirty="0" smtClean="0"/>
              <a:t>Zoom set to 100m (500ft.)</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42909" y="2003611"/>
            <a:ext cx="3873062" cy="2932237"/>
          </a:xfrm>
          <a:prstGeom prst="rect">
            <a:avLst/>
          </a:prstGeom>
          <a:ln w="38100">
            <a:solidFill>
              <a:schemeClr val="bg1"/>
            </a:solidFill>
          </a:ln>
        </p:spPr>
      </p:pic>
      <p:pic>
        <p:nvPicPr>
          <p:cNvPr id="5" name="Picture 4"/>
          <p:cNvPicPr/>
          <p:nvPr/>
        </p:nvPicPr>
        <p:blipFill rotWithShape="1">
          <a:blip r:embed="rId3">
            <a:extLst>
              <a:ext uri="{28A0092B-C50C-407E-A947-70E740481C1C}">
                <a14:useLocalDpi xmlns:a14="http://schemas.microsoft.com/office/drawing/2010/main" val="0"/>
              </a:ext>
            </a:extLst>
          </a:blip>
          <a:srcRect b="6910"/>
          <a:stretch/>
        </p:blipFill>
        <p:spPr>
          <a:xfrm>
            <a:off x="8204302" y="1815353"/>
            <a:ext cx="2460350" cy="4827494"/>
          </a:xfrm>
          <a:prstGeom prst="rect">
            <a:avLst/>
          </a:prstGeom>
          <a:ln w="38100">
            <a:solidFill>
              <a:schemeClr val="bg1"/>
            </a:solidFill>
          </a:ln>
        </p:spPr>
      </p:pic>
      <p:sp>
        <p:nvSpPr>
          <p:cNvPr id="7" name="TextBox 6"/>
          <p:cNvSpPr txBox="1"/>
          <p:nvPr/>
        </p:nvSpPr>
        <p:spPr>
          <a:xfrm>
            <a:off x="7291038" y="1277471"/>
            <a:ext cx="4286879" cy="523220"/>
          </a:xfrm>
          <a:prstGeom prst="rect">
            <a:avLst/>
          </a:prstGeom>
          <a:noFill/>
        </p:spPr>
        <p:txBody>
          <a:bodyPr wrap="none" rtlCol="0">
            <a:spAutoFit/>
          </a:bodyPr>
          <a:lstStyle/>
          <a:p>
            <a:r>
              <a:rPr lang="en-US" sz="2800" u="sng" dirty="0" smtClean="0"/>
              <a:t>Remove Uncertainty Radius</a:t>
            </a:r>
          </a:p>
        </p:txBody>
      </p:sp>
    </p:spTree>
    <p:extLst>
      <p:ext uri="{BB962C8B-B14F-4D97-AF65-F5344CB8AC3E}">
        <p14:creationId xmlns:p14="http://schemas.microsoft.com/office/powerpoint/2010/main" val="3624842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70136" y="64524"/>
            <a:ext cx="8851729" cy="6793476"/>
          </a:xfrm>
          <a:prstGeom prst="rect">
            <a:avLst/>
          </a:prstGeom>
          <a:ln w="12700">
            <a:solidFill>
              <a:schemeClr val="bg1"/>
            </a:solidFill>
          </a:ln>
        </p:spPr>
      </p:pic>
    </p:spTree>
    <p:extLst>
      <p:ext uri="{BB962C8B-B14F-4D97-AF65-F5344CB8AC3E}">
        <p14:creationId xmlns:p14="http://schemas.microsoft.com/office/powerpoint/2010/main" val="1063076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610360" y="0"/>
            <a:ext cx="8971280" cy="6831722"/>
          </a:xfrm>
          <a:prstGeom prst="rect">
            <a:avLst/>
          </a:prstGeom>
          <a:ln w="12700">
            <a:solidFill>
              <a:schemeClr val="bg1"/>
            </a:solidFill>
          </a:ln>
        </p:spPr>
      </p:pic>
    </p:spTree>
    <p:extLst>
      <p:ext uri="{BB962C8B-B14F-4D97-AF65-F5344CB8AC3E}">
        <p14:creationId xmlns:p14="http://schemas.microsoft.com/office/powerpoint/2010/main" val="3418251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317812" y="-1"/>
            <a:ext cx="9318812" cy="6845923"/>
          </a:xfrm>
          <a:prstGeom prst="rect">
            <a:avLst/>
          </a:prstGeom>
          <a:ln>
            <a:solidFill>
              <a:schemeClr val="tx1"/>
            </a:solidFill>
          </a:ln>
        </p:spPr>
      </p:pic>
    </p:spTree>
    <p:extLst>
      <p:ext uri="{BB962C8B-B14F-4D97-AF65-F5344CB8AC3E}">
        <p14:creationId xmlns:p14="http://schemas.microsoft.com/office/powerpoint/2010/main" val="4196953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86753" y="0"/>
            <a:ext cx="9018494" cy="6848660"/>
          </a:xfrm>
          <a:prstGeom prst="rect">
            <a:avLst/>
          </a:prstGeom>
          <a:ln w="12700">
            <a:solidFill>
              <a:schemeClr val="bg1"/>
            </a:solidFill>
          </a:ln>
        </p:spPr>
      </p:pic>
    </p:spTree>
    <p:extLst>
      <p:ext uri="{BB962C8B-B14F-4D97-AF65-F5344CB8AC3E}">
        <p14:creationId xmlns:p14="http://schemas.microsoft.com/office/powerpoint/2010/main" val="2310406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98659" y="0"/>
            <a:ext cx="8994682" cy="6839252"/>
          </a:xfrm>
          <a:prstGeom prst="rect">
            <a:avLst/>
          </a:prstGeom>
          <a:ln w="12700">
            <a:solidFill>
              <a:schemeClr val="bg1"/>
            </a:solidFill>
          </a:ln>
        </p:spPr>
      </p:pic>
    </p:spTree>
    <p:extLst>
      <p:ext uri="{BB962C8B-B14F-4D97-AF65-F5344CB8AC3E}">
        <p14:creationId xmlns:p14="http://schemas.microsoft.com/office/powerpoint/2010/main" val="443801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12900" y="0"/>
            <a:ext cx="8966201" cy="6866680"/>
          </a:xfrm>
          <a:prstGeom prst="rect">
            <a:avLst/>
          </a:prstGeom>
          <a:ln>
            <a:solidFill>
              <a:schemeClr val="tx1"/>
            </a:solidFill>
          </a:ln>
        </p:spPr>
      </p:pic>
    </p:spTree>
    <p:extLst>
      <p:ext uri="{BB962C8B-B14F-4D97-AF65-F5344CB8AC3E}">
        <p14:creationId xmlns:p14="http://schemas.microsoft.com/office/powerpoint/2010/main" val="3718311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39001" y="0"/>
            <a:ext cx="8913999" cy="6839346"/>
          </a:xfrm>
          <a:prstGeom prst="rect">
            <a:avLst/>
          </a:prstGeom>
          <a:ln w="12700">
            <a:solidFill>
              <a:schemeClr val="bg1"/>
            </a:solidFill>
          </a:ln>
        </p:spPr>
      </p:pic>
    </p:spTree>
    <p:extLst>
      <p:ext uri="{BB962C8B-B14F-4D97-AF65-F5344CB8AC3E}">
        <p14:creationId xmlns:p14="http://schemas.microsoft.com/office/powerpoint/2010/main" val="2729134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98659" y="0"/>
            <a:ext cx="8994682" cy="6867345"/>
          </a:xfrm>
          <a:prstGeom prst="rect">
            <a:avLst/>
          </a:prstGeom>
          <a:ln w="12700">
            <a:solidFill>
              <a:schemeClr val="bg1"/>
            </a:solidFill>
          </a:ln>
        </p:spPr>
      </p:pic>
    </p:spTree>
    <p:extLst>
      <p:ext uri="{BB962C8B-B14F-4D97-AF65-F5344CB8AC3E}">
        <p14:creationId xmlns:p14="http://schemas.microsoft.com/office/powerpoint/2010/main" val="348703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25563"/>
          </a:xfrm>
        </p:spPr>
        <p:txBody>
          <a:bodyPr>
            <a:normAutofit/>
          </a:bodyPr>
          <a:lstStyle/>
          <a:p>
            <a:pPr algn="ctr"/>
            <a:r>
              <a:rPr lang="en-US" sz="7200" dirty="0" smtClean="0"/>
              <a:t>Polygons are Peerless!</a:t>
            </a:r>
            <a:endParaRPr lang="en-US" sz="7200" dirty="0"/>
          </a:p>
        </p:txBody>
      </p:sp>
      <p:sp>
        <p:nvSpPr>
          <p:cNvPr id="3" name="Content Placeholder 2"/>
          <p:cNvSpPr>
            <a:spLocks noGrp="1"/>
          </p:cNvSpPr>
          <p:nvPr>
            <p:ph idx="1"/>
          </p:nvPr>
        </p:nvSpPr>
        <p:spPr>
          <a:xfrm>
            <a:off x="200369" y="1360207"/>
            <a:ext cx="11695298" cy="1539129"/>
          </a:xfrm>
        </p:spPr>
        <p:txBody>
          <a:bodyPr>
            <a:normAutofit/>
          </a:bodyPr>
          <a:lstStyle/>
          <a:p>
            <a:r>
              <a:rPr lang="en-US" sz="3600" dirty="0" smtClean="0"/>
              <a:t>Polygons greatly </a:t>
            </a:r>
            <a:r>
              <a:rPr lang="en-US" sz="3600" b="1" i="1" dirty="0" smtClean="0"/>
              <a:t>increase</a:t>
            </a:r>
            <a:r>
              <a:rPr lang="en-US" sz="3600" dirty="0" smtClean="0"/>
              <a:t> utility </a:t>
            </a:r>
            <a:r>
              <a:rPr lang="en-US" sz="3600" dirty="0"/>
              <a:t>of georeferencing data </a:t>
            </a:r>
            <a:r>
              <a:rPr lang="en-US" sz="3600" dirty="0" smtClean="0"/>
              <a:t>by </a:t>
            </a:r>
            <a:r>
              <a:rPr lang="en-US" sz="3600" b="1" i="1" dirty="0" smtClean="0"/>
              <a:t>decreasing</a:t>
            </a:r>
            <a:r>
              <a:rPr lang="en-US" sz="3600" dirty="0" smtClean="0"/>
              <a:t> uncertainty area.  </a:t>
            </a:r>
          </a:p>
          <a:p>
            <a:endParaRPr lang="en-US" dirty="0"/>
          </a:p>
          <a:p>
            <a:endParaRPr lang="en-US" dirty="0" smtClean="0"/>
          </a:p>
          <a:p>
            <a:endParaRPr lang="en-US" dirty="0"/>
          </a:p>
          <a:p>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357" y="3110965"/>
            <a:ext cx="6647264" cy="2519924"/>
          </a:xfrm>
          <a:prstGeom prst="rect">
            <a:avLst/>
          </a:prstGeom>
          <a:ln w="28575">
            <a:solidFill>
              <a:schemeClr val="bg1"/>
            </a:solidFill>
          </a:ln>
        </p:spPr>
      </p:pic>
      <p:sp>
        <p:nvSpPr>
          <p:cNvPr id="5" name="TextBox 4"/>
          <p:cNvSpPr txBox="1"/>
          <p:nvPr/>
        </p:nvSpPr>
        <p:spPr>
          <a:xfrm>
            <a:off x="-2" y="2899337"/>
            <a:ext cx="4963301" cy="338554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tx1">
                    <a:lumMod val="95000"/>
                  </a:schemeClr>
                </a:solidFill>
              </a:rPr>
              <a:t>2011 </a:t>
            </a:r>
            <a:r>
              <a:rPr lang="en-US" sz="2800" dirty="0">
                <a:solidFill>
                  <a:schemeClr val="tx1">
                    <a:lumMod val="95000"/>
                  </a:schemeClr>
                </a:solidFill>
              </a:rPr>
              <a:t>case study </a:t>
            </a:r>
            <a:r>
              <a:rPr lang="en-US" sz="2800" dirty="0" smtClean="0">
                <a:solidFill>
                  <a:schemeClr val="tx1">
                    <a:lumMod val="95000"/>
                  </a:schemeClr>
                </a:solidFill>
              </a:rPr>
              <a:t>showed </a:t>
            </a:r>
            <a:r>
              <a:rPr lang="en-US" sz="2800" dirty="0">
                <a:solidFill>
                  <a:schemeClr val="tx1">
                    <a:lumMod val="95000"/>
                  </a:schemeClr>
                </a:solidFill>
              </a:rPr>
              <a:t>the polygon </a:t>
            </a:r>
            <a:r>
              <a:rPr lang="en-US" sz="2800" dirty="0" smtClean="0">
                <a:solidFill>
                  <a:schemeClr val="tx1">
                    <a:lumMod val="95000"/>
                  </a:schemeClr>
                </a:solidFill>
              </a:rPr>
              <a:t>method, as compared </a:t>
            </a:r>
            <a:r>
              <a:rPr lang="en-US" sz="2800" dirty="0">
                <a:solidFill>
                  <a:schemeClr val="tx1">
                    <a:lumMod val="95000"/>
                  </a:schemeClr>
                </a:solidFill>
              </a:rPr>
              <a:t>to the point-radius </a:t>
            </a:r>
            <a:r>
              <a:rPr lang="en-US" sz="2800" dirty="0" smtClean="0">
                <a:solidFill>
                  <a:schemeClr val="tx1">
                    <a:lumMod val="95000"/>
                  </a:schemeClr>
                </a:solidFill>
              </a:rPr>
              <a:t>method, reduced </a:t>
            </a:r>
            <a:r>
              <a:rPr lang="en-US" sz="2800" dirty="0">
                <a:solidFill>
                  <a:schemeClr val="tx1">
                    <a:lumMod val="95000"/>
                  </a:schemeClr>
                </a:solidFill>
              </a:rPr>
              <a:t>uncertainty of several localities at Yosemite National Park by up to </a:t>
            </a:r>
            <a:r>
              <a:rPr lang="en-US" sz="2800" b="1" i="1" dirty="0">
                <a:solidFill>
                  <a:schemeClr val="tx1">
                    <a:lumMod val="95000"/>
                  </a:schemeClr>
                </a:solidFill>
              </a:rPr>
              <a:t>99.5 percent</a:t>
            </a:r>
            <a:r>
              <a:rPr lang="en-US" sz="2800" b="1" dirty="0">
                <a:solidFill>
                  <a:schemeClr val="tx1">
                    <a:lumMod val="95000"/>
                  </a:schemeClr>
                </a:solidFill>
              </a:rPr>
              <a:t>!</a:t>
            </a:r>
            <a:r>
              <a:rPr lang="en-US" sz="2800" dirty="0">
                <a:solidFill>
                  <a:schemeClr val="tx1">
                    <a:lumMod val="95000"/>
                  </a:schemeClr>
                </a:solidFill>
              </a:rPr>
              <a:t>  </a:t>
            </a:r>
            <a:r>
              <a:rPr lang="en-US" sz="2800" dirty="0" smtClean="0">
                <a:solidFill>
                  <a:schemeClr val="tx1">
                    <a:lumMod val="95000"/>
                  </a:schemeClr>
                </a:solidFill>
              </a:rPr>
              <a:t> </a:t>
            </a:r>
            <a:endParaRPr lang="en-US" sz="2800" dirty="0">
              <a:solidFill>
                <a:schemeClr val="tx1">
                  <a:lumMod val="95000"/>
                </a:schemeClr>
              </a:solidFill>
            </a:endParaRPr>
          </a:p>
          <a:p>
            <a:endParaRPr lang="en-US" dirty="0">
              <a:solidFill>
                <a:schemeClr val="tx1">
                  <a:lumMod val="95000"/>
                </a:schemeClr>
              </a:solidFill>
            </a:endParaRPr>
          </a:p>
        </p:txBody>
      </p:sp>
    </p:spTree>
    <p:extLst>
      <p:ext uri="{BB962C8B-B14F-4D97-AF65-F5344CB8AC3E}">
        <p14:creationId xmlns:p14="http://schemas.microsoft.com/office/powerpoint/2010/main" val="1878453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6000" dirty="0" smtClean="0"/>
              <a:t>Remarks on Georeferencing Remarks</a:t>
            </a:r>
            <a:endParaRPr lang="en-US" sz="6000" dirty="0"/>
          </a:p>
        </p:txBody>
      </p:sp>
      <p:sp>
        <p:nvSpPr>
          <p:cNvPr id="3" name="Content Placeholder 2"/>
          <p:cNvSpPr>
            <a:spLocks noGrp="1"/>
          </p:cNvSpPr>
          <p:nvPr>
            <p:ph idx="1"/>
          </p:nvPr>
        </p:nvSpPr>
        <p:spPr>
          <a:xfrm>
            <a:off x="0" y="1520872"/>
            <a:ext cx="12192000" cy="5337128"/>
          </a:xfrm>
        </p:spPr>
        <p:txBody>
          <a:bodyPr/>
          <a:lstStyle/>
          <a:p>
            <a:r>
              <a:rPr lang="en-US" sz="3600" b="1" dirty="0" smtClean="0"/>
              <a:t>Leave </a:t>
            </a:r>
            <a:r>
              <a:rPr lang="en-US" sz="3600" b="1" dirty="0" smtClean="0"/>
              <a:t>a trail of </a:t>
            </a:r>
            <a:r>
              <a:rPr lang="en-US" sz="3600" b="1" dirty="0" smtClean="0"/>
              <a:t>yummy </a:t>
            </a:r>
            <a:r>
              <a:rPr lang="en-US" sz="3600" b="1" smtClean="0"/>
              <a:t>breadcrumbs:</a:t>
            </a:r>
          </a:p>
          <a:p>
            <a:endParaRPr lang="en-US" sz="3600" b="1" dirty="0" smtClean="0"/>
          </a:p>
          <a:p>
            <a:pPr lvl="1"/>
            <a:r>
              <a:rPr lang="en-US" b="1" dirty="0" smtClean="0"/>
              <a:t>As with </a:t>
            </a:r>
            <a:r>
              <a:rPr lang="en-US" dirty="0" smtClean="0"/>
              <a:t>point-radius, draft </a:t>
            </a:r>
            <a:r>
              <a:rPr lang="en-US" dirty="0"/>
              <a:t>remarks that are </a:t>
            </a:r>
            <a:r>
              <a:rPr lang="en-US" i="1" dirty="0"/>
              <a:t>comprehensive</a:t>
            </a:r>
            <a:r>
              <a:rPr lang="en-US" dirty="0"/>
              <a:t> yet </a:t>
            </a:r>
            <a:r>
              <a:rPr lang="en-US" i="1" dirty="0"/>
              <a:t>concise</a:t>
            </a:r>
            <a:r>
              <a:rPr lang="en-US" dirty="0"/>
              <a:t> in </a:t>
            </a:r>
            <a:r>
              <a:rPr lang="en-US" dirty="0" smtClean="0"/>
              <a:t>explicating locality.  </a:t>
            </a:r>
          </a:p>
          <a:p>
            <a:pPr lvl="1"/>
            <a:endParaRPr lang="en-US" dirty="0"/>
          </a:p>
          <a:p>
            <a:pPr lvl="1"/>
            <a:r>
              <a:rPr lang="en-US" b="1" dirty="0" smtClean="0"/>
              <a:t>EXAMPLE:</a:t>
            </a:r>
            <a:r>
              <a:rPr lang="en-US" i="1" dirty="0" smtClean="0"/>
              <a:t> “Georeferenced with polygon to midpoint of Post Creek between mouth at Grant Creek to southwest and creek head to the northeast, with uncertainty radius encompassing entire creek and polygon enclosing creek banks.”</a:t>
            </a:r>
          </a:p>
          <a:p>
            <a:endParaRPr lang="en-US" i="1" dirty="0" smtClean="0"/>
          </a:p>
          <a:p>
            <a:endParaRPr lang="en-US" dirty="0"/>
          </a:p>
        </p:txBody>
      </p:sp>
    </p:spTree>
    <p:extLst>
      <p:ext uri="{BB962C8B-B14F-4D97-AF65-F5344CB8AC3E}">
        <p14:creationId xmlns:p14="http://schemas.microsoft.com/office/powerpoint/2010/main" val="9184975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6000" dirty="0" smtClean="0"/>
              <a:t>Editing Polygons </a:t>
            </a:r>
            <a:r>
              <a:rPr lang="en-US" sz="6000" i="1" dirty="0" smtClean="0"/>
              <a:t>[Symbiota]</a:t>
            </a:r>
            <a:endParaRPr lang="en-US" sz="6000" i="1" dirty="0"/>
          </a:p>
        </p:txBody>
      </p:sp>
      <p:sp>
        <p:nvSpPr>
          <p:cNvPr id="3" name="Content Placeholder 2"/>
          <p:cNvSpPr>
            <a:spLocks noGrp="1"/>
          </p:cNvSpPr>
          <p:nvPr>
            <p:ph idx="1"/>
          </p:nvPr>
        </p:nvSpPr>
        <p:spPr>
          <a:xfrm>
            <a:off x="0" y="1126376"/>
            <a:ext cx="12268939" cy="5731623"/>
          </a:xfrm>
        </p:spPr>
        <p:txBody>
          <a:bodyPr>
            <a:normAutofit/>
          </a:bodyPr>
          <a:lstStyle/>
          <a:p>
            <a:r>
              <a:rPr lang="en-US" sz="3200" dirty="0" smtClean="0"/>
              <a:t>Coordinate pairs for polygon are visible in Footprint Polygon field.</a:t>
            </a:r>
          </a:p>
          <a:p>
            <a:r>
              <a:rPr lang="en-US" sz="3200" dirty="0" smtClean="0"/>
              <a:t>Click on globe next to Footprint Polygon field to edit polygon.</a:t>
            </a:r>
            <a:endParaRPr lang="en-US" sz="3200"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717" y="2823099"/>
            <a:ext cx="8480062" cy="3266473"/>
          </a:xfrm>
          <a:prstGeom prst="rect">
            <a:avLst/>
          </a:prstGeom>
          <a:ln>
            <a:solidFill>
              <a:schemeClr val="accent1">
                <a:lumMod val="75000"/>
              </a:schemeClr>
            </a:solidFill>
          </a:ln>
        </p:spPr>
      </p:pic>
      <p:sp>
        <p:nvSpPr>
          <p:cNvPr id="6" name="Oval 5"/>
          <p:cNvSpPr/>
          <p:nvPr/>
        </p:nvSpPr>
        <p:spPr>
          <a:xfrm>
            <a:off x="9436963" y="5415378"/>
            <a:ext cx="346229" cy="39061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65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685" y="19870"/>
            <a:ext cx="8265739" cy="6838130"/>
          </a:xfrm>
          <a:prstGeom prst="rect">
            <a:avLst/>
          </a:prstGeom>
          <a:ln w="12700">
            <a:solidFill>
              <a:schemeClr val="bg1"/>
            </a:solidFill>
          </a:ln>
        </p:spPr>
      </p:pic>
    </p:spTree>
    <p:extLst>
      <p:ext uri="{BB962C8B-B14F-4D97-AF65-F5344CB8AC3E}">
        <p14:creationId xmlns:p14="http://schemas.microsoft.com/office/powerpoint/2010/main" val="734183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574" y="0"/>
            <a:ext cx="8252852" cy="6883490"/>
          </a:xfrm>
          <a:prstGeom prst="rect">
            <a:avLst/>
          </a:prstGeom>
          <a:ln w="12700">
            <a:solidFill>
              <a:schemeClr val="bg1"/>
            </a:solidFill>
          </a:ln>
        </p:spPr>
      </p:pic>
    </p:spTree>
    <p:extLst>
      <p:ext uri="{BB962C8B-B14F-4D97-AF65-F5344CB8AC3E}">
        <p14:creationId xmlns:p14="http://schemas.microsoft.com/office/powerpoint/2010/main" val="1022066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074199"/>
          </a:xfrm>
        </p:spPr>
        <p:txBody>
          <a:bodyPr>
            <a:normAutofit/>
          </a:bodyPr>
          <a:lstStyle/>
          <a:p>
            <a:pPr algn="ctr"/>
            <a:r>
              <a:rPr lang="en-US" dirty="0" smtClean="0"/>
              <a:t>Symbiota Sandbox Shenanigans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637" y="1074199"/>
            <a:ext cx="7978727" cy="2755338"/>
          </a:xfrm>
          <a:prstGeom prst="rect">
            <a:avLst/>
          </a:prstGeom>
        </p:spPr>
      </p:pic>
      <p:sp>
        <p:nvSpPr>
          <p:cNvPr id="5" name="TextBox 4"/>
          <p:cNvSpPr txBox="1"/>
          <p:nvPr/>
        </p:nvSpPr>
        <p:spPr>
          <a:xfrm>
            <a:off x="1" y="3941687"/>
            <a:ext cx="12191999"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Workflow can change depending on locality</a:t>
            </a:r>
          </a:p>
          <a:p>
            <a:pPr marL="1028700" lvl="1" indent="-571500">
              <a:buFont typeface="Arial" panose="020B0604020202020204" pitchFamily="34" charset="0"/>
              <a:buChar char="•"/>
            </a:pPr>
            <a:r>
              <a:rPr lang="en-US" sz="3200" dirty="0" smtClean="0"/>
              <a:t>Counties with rivers as boundaries for example</a:t>
            </a:r>
          </a:p>
          <a:p>
            <a:pPr marL="1028700" lvl="1" indent="-571500">
              <a:buFont typeface="Arial" panose="020B0604020202020204" pitchFamily="34" charset="0"/>
              <a:buChar char="•"/>
            </a:pPr>
            <a:endParaRPr lang="en-US" sz="3600" dirty="0" smtClean="0"/>
          </a:p>
          <a:p>
            <a:pPr marL="571500" indent="-571500">
              <a:buFont typeface="Arial" panose="020B0604020202020204" pitchFamily="34" charset="0"/>
              <a:buChar char="•"/>
            </a:pPr>
            <a:r>
              <a:rPr lang="en-US" sz="3600" dirty="0" smtClean="0"/>
              <a:t>Workflow can change if locality has already been georeferenced using point-radius method.</a:t>
            </a:r>
            <a:endParaRPr lang="en-US" sz="3600" dirty="0" smtClean="0"/>
          </a:p>
        </p:txBody>
      </p:sp>
    </p:spTree>
    <p:extLst>
      <p:ext uri="{BB962C8B-B14F-4D97-AF65-F5344CB8AC3E}">
        <p14:creationId xmlns:p14="http://schemas.microsoft.com/office/powerpoint/2010/main" val="1723468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dirty="0" smtClean="0"/>
              <a:t>Developing Protocols and Best Practices</a:t>
            </a:r>
            <a:endParaRPr lang="en-US" dirty="0"/>
          </a:p>
        </p:txBody>
      </p:sp>
      <p:sp>
        <p:nvSpPr>
          <p:cNvPr id="3" name="Content Placeholder 2"/>
          <p:cNvSpPr>
            <a:spLocks noGrp="1"/>
          </p:cNvSpPr>
          <p:nvPr>
            <p:ph idx="1"/>
          </p:nvPr>
        </p:nvSpPr>
        <p:spPr>
          <a:xfrm>
            <a:off x="0" y="1325563"/>
            <a:ext cx="12192000" cy="5532437"/>
          </a:xfrm>
        </p:spPr>
        <p:txBody>
          <a:bodyPr>
            <a:normAutofit/>
          </a:bodyPr>
          <a:lstStyle/>
          <a:p>
            <a:r>
              <a:rPr lang="en-US" dirty="0"/>
              <a:t>H</a:t>
            </a:r>
            <a:r>
              <a:rPr lang="en-US" dirty="0" smtClean="0"/>
              <a:t>ow </a:t>
            </a:r>
            <a:r>
              <a:rPr lang="en-US" dirty="0" smtClean="0"/>
              <a:t>do polygons increase utility of data for your </a:t>
            </a:r>
            <a:r>
              <a:rPr lang="en-US" dirty="0" smtClean="0"/>
              <a:t>research</a:t>
            </a:r>
            <a:r>
              <a:rPr lang="en-US" dirty="0" smtClean="0"/>
              <a:t>?</a:t>
            </a:r>
            <a:endParaRPr lang="en-US" dirty="0" smtClean="0"/>
          </a:p>
          <a:p>
            <a:endParaRPr lang="en-US" dirty="0"/>
          </a:p>
          <a:p>
            <a:r>
              <a:rPr lang="en-US" dirty="0" smtClean="0"/>
              <a:t>Does </a:t>
            </a:r>
            <a:r>
              <a:rPr lang="en-US" dirty="0" smtClean="0"/>
              <a:t>that utility </a:t>
            </a:r>
            <a:r>
              <a:rPr lang="en-US" dirty="0" smtClean="0"/>
              <a:t>change with type of </a:t>
            </a:r>
            <a:r>
              <a:rPr lang="en-US" dirty="0" smtClean="0"/>
              <a:t>specimens being georeferenced?</a:t>
            </a:r>
            <a:endParaRPr lang="en-US" dirty="0" smtClean="0"/>
          </a:p>
          <a:p>
            <a:endParaRPr lang="en-US" dirty="0" smtClean="0"/>
          </a:p>
          <a:p>
            <a:r>
              <a:rPr lang="en-US" dirty="0" smtClean="0"/>
              <a:t>What localities would </a:t>
            </a:r>
            <a:r>
              <a:rPr lang="en-US" dirty="0" smtClean="0"/>
              <a:t>be just as </a:t>
            </a:r>
            <a:r>
              <a:rPr lang="en-US" dirty="0" smtClean="0"/>
              <a:t>beneficial using point-radius?</a:t>
            </a:r>
            <a:endParaRPr lang="en-US" dirty="0" smtClean="0"/>
          </a:p>
          <a:p>
            <a:pPr marL="0" indent="0">
              <a:buNone/>
            </a:pPr>
            <a:endParaRPr lang="en-US" dirty="0"/>
          </a:p>
          <a:p>
            <a:r>
              <a:rPr lang="en-US" dirty="0" smtClean="0"/>
              <a:t>What other protocols and best practices might we consider?</a:t>
            </a:r>
          </a:p>
          <a:p>
            <a:endParaRPr lang="en-US" dirty="0"/>
          </a:p>
          <a:p>
            <a:r>
              <a:rPr lang="en-US" dirty="0" smtClean="0"/>
              <a:t>Do </a:t>
            </a:r>
            <a:r>
              <a:rPr lang="en-US" dirty="0" smtClean="0"/>
              <a:t>humans have free will, or is </a:t>
            </a:r>
            <a:r>
              <a:rPr lang="en-US" dirty="0" smtClean="0"/>
              <a:t>everything </a:t>
            </a:r>
            <a:r>
              <a:rPr lang="en-US" dirty="0" smtClean="0"/>
              <a:t>pre-determined?</a:t>
            </a:r>
            <a:endParaRPr lang="en-US" dirty="0"/>
          </a:p>
          <a:p>
            <a:endParaRPr lang="en-US" dirty="0"/>
          </a:p>
        </p:txBody>
      </p:sp>
    </p:spTree>
    <p:extLst>
      <p:ext uri="{BB962C8B-B14F-4D97-AF65-F5344CB8AC3E}">
        <p14:creationId xmlns:p14="http://schemas.microsoft.com/office/powerpoint/2010/main" val="46934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dirty="0" smtClean="0"/>
              <a:t>Spring Creek, San Juan National Forest</a:t>
            </a:r>
            <a:endParaRPr lang="en-US" dirty="0"/>
          </a:p>
        </p:txBody>
      </p:sp>
      <p:sp>
        <p:nvSpPr>
          <p:cNvPr id="3" name="Content Placeholder 2"/>
          <p:cNvSpPr>
            <a:spLocks noGrp="1"/>
          </p:cNvSpPr>
          <p:nvPr>
            <p:ph idx="1"/>
          </p:nvPr>
        </p:nvSpPr>
        <p:spPr>
          <a:xfrm>
            <a:off x="551330" y="1325563"/>
            <a:ext cx="5544669" cy="3092824"/>
          </a:xfrm>
        </p:spPr>
        <p:txBody>
          <a:bodyPr>
            <a:noAutofit/>
          </a:bodyPr>
          <a:lstStyle/>
          <a:p>
            <a:r>
              <a:rPr lang="en-US" sz="3000" dirty="0" smtClean="0"/>
              <a:t>Point-radius method: Place georeferencing </a:t>
            </a:r>
            <a:r>
              <a:rPr lang="en-US" sz="3000" dirty="0"/>
              <a:t>point </a:t>
            </a:r>
            <a:r>
              <a:rPr lang="en-US" sz="3000" dirty="0" smtClean="0"/>
              <a:t>at midpoint </a:t>
            </a:r>
            <a:r>
              <a:rPr lang="en-US" sz="3000" dirty="0"/>
              <a:t>of Spring </a:t>
            </a:r>
            <a:r>
              <a:rPr lang="en-US" sz="3000" dirty="0" smtClean="0"/>
              <a:t>Creek, with uncertainty </a:t>
            </a:r>
            <a:r>
              <a:rPr lang="en-US" sz="3000" dirty="0"/>
              <a:t>radius </a:t>
            </a:r>
            <a:r>
              <a:rPr lang="en-US" sz="3000" dirty="0" smtClean="0"/>
              <a:t>encompassing entire </a:t>
            </a:r>
            <a:r>
              <a:rPr lang="en-US" sz="3000" dirty="0"/>
              <a:t>length of </a:t>
            </a:r>
            <a:r>
              <a:rPr lang="en-US" sz="3000" dirty="0" smtClean="0"/>
              <a:t>creek</a:t>
            </a:r>
            <a:r>
              <a:rPr lang="en-US" sz="30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325563"/>
            <a:ext cx="5936167" cy="4241519"/>
          </a:xfrm>
          <a:prstGeom prst="rect">
            <a:avLst/>
          </a:prstGeom>
          <a:ln w="28575">
            <a:solidFill>
              <a:schemeClr val="bg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66" y="4801207"/>
            <a:ext cx="9324786" cy="1293814"/>
          </a:xfrm>
          <a:prstGeom prst="rect">
            <a:avLst/>
          </a:prstGeom>
          <a:ln w="38100">
            <a:solidFill>
              <a:schemeClr val="bg1"/>
            </a:solidFill>
          </a:ln>
        </p:spPr>
      </p:pic>
    </p:spTree>
    <p:extLst>
      <p:ext uri="{BB962C8B-B14F-4D97-AF65-F5344CB8AC3E}">
        <p14:creationId xmlns:p14="http://schemas.microsoft.com/office/powerpoint/2010/main" val="119571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39511" y="0"/>
            <a:ext cx="8712978" cy="6841226"/>
          </a:xfrm>
          <a:prstGeom prst="rect">
            <a:avLst/>
          </a:prstGeom>
          <a:ln w="12700">
            <a:solidFill>
              <a:schemeClr val="bg1"/>
            </a:solidFill>
          </a:ln>
        </p:spPr>
      </p:pic>
    </p:spTree>
    <p:extLst>
      <p:ext uri="{BB962C8B-B14F-4D97-AF65-F5344CB8AC3E}">
        <p14:creationId xmlns:p14="http://schemas.microsoft.com/office/powerpoint/2010/main" val="226937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dirty="0"/>
              <a:t>Spring Creek, San Juan National Forest</a:t>
            </a:r>
          </a:p>
        </p:txBody>
      </p:sp>
      <p:sp>
        <p:nvSpPr>
          <p:cNvPr id="3" name="Content Placeholder 2"/>
          <p:cNvSpPr>
            <a:spLocks noGrp="1"/>
          </p:cNvSpPr>
          <p:nvPr>
            <p:ph idx="1"/>
          </p:nvPr>
        </p:nvSpPr>
        <p:spPr>
          <a:xfrm>
            <a:off x="0" y="1180165"/>
            <a:ext cx="12192000" cy="5677835"/>
          </a:xfrm>
        </p:spPr>
        <p:txBody>
          <a:bodyPr>
            <a:normAutofit/>
          </a:bodyPr>
          <a:lstStyle/>
          <a:p>
            <a:r>
              <a:rPr lang="en-US" sz="2600" dirty="0"/>
              <a:t>G</a:t>
            </a:r>
            <a:r>
              <a:rPr lang="en-US" sz="2600" dirty="0" smtClean="0"/>
              <a:t>eoreferencing </a:t>
            </a:r>
            <a:r>
              <a:rPr lang="en-US" sz="2600" dirty="0"/>
              <a:t>point </a:t>
            </a:r>
            <a:r>
              <a:rPr lang="en-US" sz="2600" dirty="0" smtClean="0"/>
              <a:t>is placed </a:t>
            </a:r>
            <a:r>
              <a:rPr lang="en-US" sz="2600" dirty="0"/>
              <a:t>at </a:t>
            </a:r>
            <a:r>
              <a:rPr lang="en-US" sz="2600" dirty="0" smtClean="0"/>
              <a:t>midpoint </a:t>
            </a:r>
            <a:r>
              <a:rPr lang="en-US" sz="2600" dirty="0"/>
              <a:t>of Spring Creek, with </a:t>
            </a:r>
            <a:r>
              <a:rPr lang="en-US" sz="2600" dirty="0" smtClean="0"/>
              <a:t>uncertainty </a:t>
            </a:r>
            <a:r>
              <a:rPr lang="en-US" sz="2600" dirty="0"/>
              <a:t>radius extending </a:t>
            </a:r>
            <a:r>
              <a:rPr lang="en-US" sz="2600" dirty="0" smtClean="0"/>
              <a:t>northwest to mouth at </a:t>
            </a:r>
            <a:r>
              <a:rPr lang="en-US" sz="2600" dirty="0"/>
              <a:t>Stoner </a:t>
            </a:r>
            <a:r>
              <a:rPr lang="en-US" sz="2600" dirty="0" smtClean="0"/>
              <a:t>Creek and southeast to creek head.  </a:t>
            </a:r>
          </a:p>
          <a:p>
            <a:endParaRPr lang="en-US" dirty="0" smtClean="0"/>
          </a:p>
          <a:p>
            <a:pPr marL="457200" lvl="1" indent="0">
              <a:buNone/>
            </a:pPr>
            <a:r>
              <a:rPr lang="en-US" sz="3200" b="1" dirty="0" smtClean="0">
                <a:latin typeface="Times New Roman" panose="02020603050405020304" pitchFamily="18" charset="0"/>
                <a:cs typeface="Times New Roman" panose="02020603050405020304" pitchFamily="18" charset="0"/>
              </a:rPr>
              <a:t>Latitude:      </a:t>
            </a:r>
            <a:r>
              <a:rPr lang="en-US" sz="3200" b="1" i="1" dirty="0" smtClean="0">
                <a:latin typeface="Times New Roman" panose="02020603050405020304" pitchFamily="18" charset="0"/>
                <a:cs typeface="Times New Roman" panose="02020603050405020304" pitchFamily="18" charset="0"/>
              </a:rPr>
              <a:t>               37.672695</a:t>
            </a:r>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Longitude:                  </a:t>
            </a:r>
            <a:r>
              <a:rPr lang="en-US" sz="3200" b="1" i="1" dirty="0" smtClean="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108.183559</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Uncertainty: </a:t>
            </a:r>
            <a:r>
              <a:rPr lang="en-US" sz="3200" b="1" dirty="0" smtClean="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3117 meters</a:t>
            </a:r>
          </a:p>
          <a:p>
            <a:endParaRPr lang="en-US" dirty="0"/>
          </a:p>
          <a:p>
            <a:endParaRPr lang="en-US" dirty="0" smtClean="0"/>
          </a:p>
          <a:p>
            <a:r>
              <a:rPr lang="en-US" sz="3600" b="1" i="1" u="sng" dirty="0" smtClean="0"/>
              <a:t>HOWEVER:</a:t>
            </a:r>
            <a:r>
              <a:rPr lang="en-US" sz="3600" b="1" i="1" dirty="0" smtClean="0"/>
              <a:t>  </a:t>
            </a:r>
            <a:r>
              <a:rPr lang="en-US" sz="3600" i="1" dirty="0" smtClean="0"/>
              <a:t>There’s a large area </a:t>
            </a:r>
            <a:r>
              <a:rPr lang="en-US" sz="3600" i="1" dirty="0"/>
              <a:t>of uncertainty </a:t>
            </a:r>
            <a:r>
              <a:rPr lang="en-US" sz="3600" i="1" dirty="0" smtClean="0"/>
              <a:t>that </a:t>
            </a:r>
            <a:r>
              <a:rPr lang="en-US" sz="3600" i="1" dirty="0"/>
              <a:t>not only encompasses </a:t>
            </a:r>
            <a:r>
              <a:rPr lang="en-US" sz="3600" i="1" dirty="0" smtClean="0"/>
              <a:t>other creeks, but also Forest </a:t>
            </a:r>
            <a:r>
              <a:rPr lang="en-US" sz="3600" i="1" dirty="0"/>
              <a:t>Road 46 to the south</a:t>
            </a:r>
            <a:r>
              <a:rPr lang="en-US" sz="3600" i="1" dirty="0" smtClean="0"/>
              <a:t>.</a:t>
            </a:r>
          </a:p>
          <a:p>
            <a:pPr marL="0" indent="0">
              <a:buNone/>
            </a:pPr>
            <a:endParaRPr lang="en-US" dirty="0"/>
          </a:p>
        </p:txBody>
      </p:sp>
    </p:spTree>
    <p:extLst>
      <p:ext uri="{BB962C8B-B14F-4D97-AF65-F5344CB8AC3E}">
        <p14:creationId xmlns:p14="http://schemas.microsoft.com/office/powerpoint/2010/main" val="367206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200" y="0"/>
            <a:ext cx="8929600" cy="6858000"/>
          </a:xfrm>
          <a:prstGeom prst="rect">
            <a:avLst/>
          </a:prstGeom>
          <a:ln w="12700">
            <a:solidFill>
              <a:schemeClr val="bg1"/>
            </a:solidFill>
          </a:ln>
        </p:spPr>
      </p:pic>
    </p:spTree>
    <p:extLst>
      <p:ext uri="{BB962C8B-B14F-4D97-AF65-F5344CB8AC3E}">
        <p14:creationId xmlns:p14="http://schemas.microsoft.com/office/powerpoint/2010/main" val="160327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00831"/>
          </a:xfrm>
        </p:spPr>
        <p:txBody>
          <a:bodyPr>
            <a:normAutofit/>
          </a:bodyPr>
          <a:lstStyle/>
          <a:p>
            <a:pPr algn="ctr"/>
            <a:r>
              <a:rPr lang="en-US" dirty="0"/>
              <a:t>Spring Creek, San Juan National Forest</a:t>
            </a:r>
          </a:p>
        </p:txBody>
      </p:sp>
      <p:sp>
        <p:nvSpPr>
          <p:cNvPr id="3" name="Content Placeholder 2"/>
          <p:cNvSpPr>
            <a:spLocks noGrp="1"/>
          </p:cNvSpPr>
          <p:nvPr>
            <p:ph idx="1"/>
          </p:nvPr>
        </p:nvSpPr>
        <p:spPr>
          <a:xfrm>
            <a:off x="0" y="1180165"/>
            <a:ext cx="12191999" cy="5852647"/>
          </a:xfrm>
        </p:spPr>
        <p:txBody>
          <a:bodyPr>
            <a:normAutofit fontScale="77500" lnSpcReduction="20000"/>
          </a:bodyPr>
          <a:lstStyle/>
          <a:p>
            <a:pPr marL="457200" lvl="1" indent="0">
              <a:buNone/>
            </a:pPr>
            <a:r>
              <a:rPr lang="en-US" sz="2600" b="1" dirty="0" smtClean="0">
                <a:latin typeface="Times New Roman" panose="02020603050405020304" pitchFamily="18" charset="0"/>
                <a:cs typeface="Times New Roman" panose="02020603050405020304" pitchFamily="18" charset="0"/>
              </a:rPr>
              <a:t>Latitude:      </a:t>
            </a:r>
            <a:r>
              <a:rPr lang="en-US" sz="2600" b="1" i="1" dirty="0" smtClean="0">
                <a:latin typeface="Times New Roman" panose="02020603050405020304" pitchFamily="18" charset="0"/>
                <a:cs typeface="Times New Roman" panose="02020603050405020304" pitchFamily="18" charset="0"/>
              </a:rPr>
              <a:t>                37.672695</a:t>
            </a:r>
            <a:r>
              <a:rPr lang="en-US" sz="2600" b="1" dirty="0">
                <a:latin typeface="Times New Roman" panose="02020603050405020304" pitchFamily="18" charset="0"/>
                <a:cs typeface="Times New Roman" panose="02020603050405020304" pitchFamily="18" charset="0"/>
              </a:rPr>
              <a:t>	</a:t>
            </a:r>
            <a:endParaRPr lang="en-US" sz="2600" b="1" dirty="0" smtClean="0">
              <a:latin typeface="Times New Roman" panose="02020603050405020304" pitchFamily="18" charset="0"/>
              <a:cs typeface="Times New Roman" panose="02020603050405020304" pitchFamily="18" charset="0"/>
            </a:endParaRPr>
          </a:p>
          <a:p>
            <a:pPr marL="457200" lvl="1" indent="0">
              <a:buNone/>
            </a:pPr>
            <a:r>
              <a:rPr lang="en-US" sz="2600" b="1" dirty="0" smtClean="0">
                <a:latin typeface="Times New Roman" panose="02020603050405020304" pitchFamily="18" charset="0"/>
                <a:cs typeface="Times New Roman" panose="02020603050405020304" pitchFamily="18" charset="0"/>
              </a:rPr>
              <a:t>Longitude:                   </a:t>
            </a:r>
            <a:r>
              <a:rPr lang="en-US" sz="2600" b="1" i="1" dirty="0" smtClean="0">
                <a:latin typeface="Times New Roman" panose="02020603050405020304" pitchFamily="18" charset="0"/>
                <a:cs typeface="Times New Roman" panose="02020603050405020304" pitchFamily="18" charset="0"/>
              </a:rPr>
              <a:t>-108.183559</a:t>
            </a:r>
            <a:endParaRPr lang="en-US" sz="2600" b="1" dirty="0">
              <a:latin typeface="Times New Roman" panose="02020603050405020304" pitchFamily="18" charset="0"/>
              <a:cs typeface="Times New Roman" panose="02020603050405020304" pitchFamily="18" charset="0"/>
            </a:endParaRPr>
          </a:p>
          <a:p>
            <a:pPr marL="457200" lvl="1" indent="0">
              <a:buNone/>
            </a:pPr>
            <a:r>
              <a:rPr lang="en-US" sz="2600" b="1" dirty="0" smtClean="0">
                <a:latin typeface="Times New Roman" panose="02020603050405020304" pitchFamily="18" charset="0"/>
                <a:cs typeface="Times New Roman" panose="02020603050405020304" pitchFamily="18" charset="0"/>
              </a:rPr>
              <a:t>Uncertainty</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              </a:t>
            </a:r>
            <a:r>
              <a:rPr lang="en-US" sz="2600" b="1" i="1" dirty="0" smtClean="0">
                <a:latin typeface="Times New Roman" panose="02020603050405020304" pitchFamily="18" charset="0"/>
                <a:cs typeface="Times New Roman" panose="02020603050405020304" pitchFamily="18" charset="0"/>
              </a:rPr>
              <a:t>3117 meters</a:t>
            </a:r>
          </a:p>
          <a:p>
            <a:pPr lvl="1"/>
            <a:endParaRPr lang="en-US" sz="2600" b="1" dirty="0" smtClean="0">
              <a:latin typeface="Times New Roman" panose="02020603050405020304" pitchFamily="18" charset="0"/>
              <a:cs typeface="Times New Roman" panose="02020603050405020304" pitchFamily="18" charset="0"/>
            </a:endParaRPr>
          </a:p>
          <a:p>
            <a:pPr marL="457200" lvl="1" indent="0">
              <a:buNone/>
            </a:pPr>
            <a:r>
              <a:rPr lang="en-US" sz="3400" b="1" dirty="0" smtClean="0">
                <a:latin typeface="Times New Roman" panose="02020603050405020304" pitchFamily="18" charset="0"/>
                <a:cs typeface="Times New Roman" panose="02020603050405020304" pitchFamily="18" charset="0"/>
              </a:rPr>
              <a:t>Polygon</a:t>
            </a:r>
            <a:r>
              <a:rPr lang="en-US" sz="3400" b="1" dirty="0">
                <a:latin typeface="Times New Roman" panose="02020603050405020304" pitchFamily="18" charset="0"/>
                <a:cs typeface="Times New Roman" panose="02020603050405020304" pitchFamily="18" charset="0"/>
              </a:rPr>
              <a:t>: </a:t>
            </a:r>
            <a:r>
              <a:rPr lang="en-US" sz="2600" b="1" i="1" dirty="0">
                <a:latin typeface="Times New Roman" panose="02020603050405020304" pitchFamily="18" charset="0"/>
                <a:cs typeface="Times New Roman" panose="02020603050405020304" pitchFamily="18" charset="0"/>
              </a:rPr>
              <a:t>37.681746,-108.217596</a:t>
            </a:r>
            <a:r>
              <a:rPr lang="en-US" sz="2600" b="1" i="1" dirty="0" smtClean="0">
                <a:latin typeface="Times New Roman" panose="02020603050405020304" pitchFamily="18" charset="0"/>
                <a:cs typeface="Times New Roman" panose="02020603050405020304" pitchFamily="18" charset="0"/>
              </a:rPr>
              <a:t>, 37.681967</a:t>
            </a:r>
            <a:r>
              <a:rPr lang="en-US" sz="2600" b="1" i="1" dirty="0">
                <a:latin typeface="Times New Roman" panose="02020603050405020304" pitchFamily="18" charset="0"/>
                <a:cs typeface="Times New Roman" panose="02020603050405020304" pitchFamily="18" charset="0"/>
              </a:rPr>
              <a:t>,-</a:t>
            </a:r>
            <a:r>
              <a:rPr lang="en-US" sz="2600" b="1" i="1" dirty="0" smtClean="0">
                <a:latin typeface="Times New Roman" panose="02020603050405020304" pitchFamily="18" charset="0"/>
                <a:cs typeface="Times New Roman" panose="02020603050405020304" pitchFamily="18" charset="0"/>
              </a:rPr>
              <a:t>108.21706, 37.676346</a:t>
            </a:r>
            <a:r>
              <a:rPr lang="en-US" sz="2600" b="1" i="1" dirty="0">
                <a:latin typeface="Times New Roman" panose="02020603050405020304" pitchFamily="18" charset="0"/>
                <a:cs typeface="Times New Roman" panose="02020603050405020304" pitchFamily="18" charset="0"/>
              </a:rPr>
              <a:t>,-108.209914,37.674053,-108.207232,37.673136</a:t>
            </a:r>
            <a:r>
              <a:rPr lang="en-US" sz="2600" b="1" i="1" dirty="0" smtClean="0">
                <a:latin typeface="Times New Roman" panose="02020603050405020304" pitchFamily="18" charset="0"/>
                <a:cs typeface="Times New Roman" panose="02020603050405020304" pitchFamily="18" charset="0"/>
              </a:rPr>
              <a:t>,-108.200344,37.671964</a:t>
            </a:r>
            <a:r>
              <a:rPr lang="en-US" sz="2600" b="1" i="1" dirty="0">
                <a:latin typeface="Times New Roman" panose="02020603050405020304" pitchFamily="18" charset="0"/>
                <a:cs typeface="Times New Roman" panose="02020603050405020304" pitchFamily="18" charset="0"/>
              </a:rPr>
              <a:t>,-108.197383,37.672202,-108.195409,37.671523,-108.1941,37.671658,-108.192791,37.67159,-108.192212,37.67261,-108.188671,37.672694,-108.187684,37.673017,-108.187105,37.672728,-108.18277,37.671404,-108.179616,37.670571,-108.178865,37.668329,-108.177299,37.66782,-108.177256,37.667005,-108.176612,37.665425,-108.176419,37.664032,-108.175475,37.662809,-108.175453,37.661433,-108.174617,37.661059,-108.171634,37.661076,-108.171827,37.662062,-108.16642,37.662435,-108.165604,37.662486,-108.164617,37.663132,-108.163609,37.663692,-108.161377,37.66359,-108.160583,37.663387,-108.159188,37.663709,-108.157858,37.66376,-108.157064,37.664881,-108.154811,37.664847,-108.151743,37.664406,-108.150284,37.663947,-108.149769,37.663794,-108.149983,37.66444,-108.151464,37.664661,-108.153245,37.664576,-108.154446,37.663421,-108.156614,37.663404,-108.157794,37.663098,-108.15921,37.663064,-108.159746,37.663336,-108.16127,37.662435,-108.164102,37.662028,-108.165476,37.66089,-108.169059,37.660635,-108.17114,37.660805,-108.173115,37.661229,-108.175003,37.663217,-108.176097,37.664032,-108.175904,37.665951,-108.177041,37.66714,-108.177127,37.667854,-108.177749,37.668771,-108.177964,37.670334,-108.179402,37.67086,-108.179552,37.671336,-108.180517,37.671845,-108.182062,37.672474,-108.183178,37.672711,-108.185109,37.672593,-108.186976,37.672287,-108.187556,37.672304,-108.188435,37.671115,-108.192169,37.671336,-108.192877,37.671149,-108.194122,37.671743,-108.195538,37.67154,-108.19719,37.671913,-108.198714,37.672202,-108.1994,37.67283</a:t>
            </a:r>
            <a:r>
              <a:rPr lang="en-US" sz="2600" b="1" i="1" dirty="0" smtClean="0">
                <a:latin typeface="Times New Roman" panose="02020603050405020304" pitchFamily="18" charset="0"/>
                <a:cs typeface="Times New Roman" panose="02020603050405020304" pitchFamily="18" charset="0"/>
              </a:rPr>
              <a:t>,</a:t>
            </a:r>
            <a:br>
              <a:rPr lang="en-US" sz="2600" b="1" i="1" dirty="0" smtClean="0">
                <a:latin typeface="Times New Roman" panose="02020603050405020304" pitchFamily="18" charset="0"/>
                <a:cs typeface="Times New Roman" panose="02020603050405020304" pitchFamily="18" charset="0"/>
              </a:rPr>
            </a:br>
            <a:r>
              <a:rPr lang="en-US" sz="2600" b="1" i="1" dirty="0" smtClean="0">
                <a:latin typeface="Times New Roman" panose="02020603050405020304" pitchFamily="18" charset="0"/>
                <a:cs typeface="Times New Roman" panose="02020603050405020304" pitchFamily="18" charset="0"/>
              </a:rPr>
              <a:t>-</a:t>
            </a:r>
            <a:r>
              <a:rPr lang="en-US" sz="2600" b="1" i="1" dirty="0">
                <a:latin typeface="Times New Roman" panose="02020603050405020304" pitchFamily="18" charset="0"/>
                <a:cs typeface="Times New Roman" panose="02020603050405020304" pitchFamily="18" charset="0"/>
              </a:rPr>
              <a:t>108.200645,37.673119,-108.203348,37.673815,-108.207361,37.675497,-108.210086,37.676176,-108.21058,37.681848,-108.21751,37.681746,-108.217596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08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6600" dirty="0"/>
              <a:t> </a:t>
            </a:r>
            <a:r>
              <a:rPr lang="en-US" sz="6600" dirty="0" smtClean="0"/>
              <a:t>Caveats to Consider</a:t>
            </a:r>
            <a:endParaRPr lang="en-US" sz="6600" dirty="0"/>
          </a:p>
        </p:txBody>
      </p:sp>
      <p:sp>
        <p:nvSpPr>
          <p:cNvPr id="3" name="Content Placeholder 2"/>
          <p:cNvSpPr>
            <a:spLocks noGrp="1"/>
          </p:cNvSpPr>
          <p:nvPr>
            <p:ph idx="1"/>
          </p:nvPr>
        </p:nvSpPr>
        <p:spPr>
          <a:xfrm>
            <a:off x="1" y="1282823"/>
            <a:ext cx="12191999" cy="5575177"/>
          </a:xfrm>
        </p:spPr>
        <p:txBody>
          <a:bodyPr>
            <a:normAutofit fontScale="85000" lnSpcReduction="20000"/>
          </a:bodyPr>
          <a:lstStyle/>
          <a:p>
            <a:r>
              <a:rPr lang="en-US" b="1" dirty="0" smtClean="0"/>
              <a:t>Efficacy </a:t>
            </a:r>
            <a:r>
              <a:rPr lang="en-US" b="1" dirty="0"/>
              <a:t>vs. </a:t>
            </a:r>
            <a:r>
              <a:rPr lang="en-US" b="1" dirty="0" smtClean="0"/>
              <a:t>Specificity</a:t>
            </a:r>
          </a:p>
          <a:p>
            <a:pPr lvl="1"/>
            <a:r>
              <a:rPr lang="en-US" dirty="0"/>
              <a:t>P</a:t>
            </a:r>
            <a:r>
              <a:rPr lang="en-US" dirty="0" smtClean="0"/>
              <a:t>olygons are a more precise </a:t>
            </a:r>
            <a:r>
              <a:rPr lang="en-US" dirty="0"/>
              <a:t>representation of </a:t>
            </a:r>
            <a:r>
              <a:rPr lang="en-US" dirty="0" smtClean="0"/>
              <a:t>location.  </a:t>
            </a:r>
          </a:p>
          <a:p>
            <a:pPr lvl="1"/>
            <a:r>
              <a:rPr lang="en-US" dirty="0" smtClean="0"/>
              <a:t>However, polygons require more time to complete.</a:t>
            </a:r>
          </a:p>
          <a:p>
            <a:pPr lvl="1"/>
            <a:r>
              <a:rPr lang="en-US" dirty="0" smtClean="0"/>
              <a:t>  </a:t>
            </a:r>
            <a:endParaRPr lang="en-US" dirty="0"/>
          </a:p>
          <a:p>
            <a:r>
              <a:rPr lang="en-US" b="1" dirty="0" smtClean="0"/>
              <a:t>Additional </a:t>
            </a:r>
            <a:r>
              <a:rPr lang="en-US" b="1" dirty="0"/>
              <a:t>S</a:t>
            </a:r>
            <a:r>
              <a:rPr lang="en-US" b="1" dirty="0" smtClean="0"/>
              <a:t>erver Space</a:t>
            </a:r>
          </a:p>
          <a:p>
            <a:pPr lvl="1"/>
            <a:r>
              <a:rPr lang="en-US" dirty="0" smtClean="0"/>
              <a:t>Large polygons mean numerous vertices, which can potentially create lag.</a:t>
            </a:r>
          </a:p>
          <a:p>
            <a:pPr lvl="1"/>
            <a:r>
              <a:rPr lang="en-US" dirty="0" smtClean="0"/>
              <a:t>Lag can sometimes crash browser when editing polygons.</a:t>
            </a:r>
          </a:p>
          <a:p>
            <a:pPr marL="457200" lvl="1" indent="0">
              <a:buNone/>
            </a:pPr>
            <a:endParaRPr lang="en-US" dirty="0"/>
          </a:p>
          <a:p>
            <a:r>
              <a:rPr lang="en-US" b="1" dirty="0" smtClean="0"/>
              <a:t>Some Localities are Dynamic</a:t>
            </a:r>
          </a:p>
          <a:p>
            <a:pPr lvl="1"/>
            <a:r>
              <a:rPr lang="en-US" dirty="0" smtClean="0"/>
              <a:t>Creeks and streams don’t stay put</a:t>
            </a:r>
            <a:r>
              <a:rPr lang="en-US" dirty="0" smtClean="0"/>
              <a:t>.</a:t>
            </a:r>
          </a:p>
          <a:p>
            <a:pPr lvl="1"/>
            <a:endParaRPr lang="en-US" dirty="0"/>
          </a:p>
          <a:p>
            <a:r>
              <a:rPr lang="en-US" b="1" dirty="0"/>
              <a:t>Base Layers</a:t>
            </a:r>
          </a:p>
          <a:p>
            <a:pPr lvl="1"/>
            <a:r>
              <a:rPr lang="en-US" dirty="0"/>
              <a:t>Google Maps is a great resource, but has limitations.</a:t>
            </a:r>
          </a:p>
          <a:p>
            <a:pPr lvl="1"/>
            <a:r>
              <a:rPr lang="en-US" dirty="0"/>
              <a:t>USGS Topo maps and Google Maps don’t always correspond.</a:t>
            </a:r>
          </a:p>
          <a:p>
            <a:pPr lvl="1"/>
            <a:endParaRPr lang="en-US" dirty="0"/>
          </a:p>
          <a:p>
            <a:r>
              <a:rPr lang="en-US" b="1" dirty="0"/>
              <a:t>Zoom</a:t>
            </a:r>
          </a:p>
          <a:p>
            <a:pPr lvl="1"/>
            <a:r>
              <a:rPr lang="en-US" dirty="0"/>
              <a:t>The closer you zoom in, the more detailed the polygon.</a:t>
            </a:r>
          </a:p>
          <a:p>
            <a:pPr lvl="1"/>
            <a:r>
              <a:rPr lang="en-US" dirty="0"/>
              <a:t>T</a:t>
            </a:r>
            <a:r>
              <a:rPr lang="en-US" dirty="0" smtClean="0"/>
              <a:t>he </a:t>
            </a:r>
            <a:r>
              <a:rPr lang="en-US" dirty="0"/>
              <a:t>closer you zoom, the longer it takes to draw polygon</a:t>
            </a:r>
            <a:r>
              <a:rPr lang="en-US" dirty="0" smtClean="0"/>
              <a:t>.</a:t>
            </a:r>
            <a:endParaRPr lang="en-US" b="1" dirty="0" smtClean="0"/>
          </a:p>
          <a:p>
            <a:pPr lvl="1"/>
            <a:endParaRPr lang="en-US" b="1" dirty="0"/>
          </a:p>
          <a:p>
            <a:pPr lvl="1"/>
            <a:endParaRPr lang="en-US" dirty="0"/>
          </a:p>
          <a:p>
            <a:endParaRPr lang="en-US" dirty="0"/>
          </a:p>
        </p:txBody>
      </p:sp>
    </p:spTree>
    <p:extLst>
      <p:ext uri="{BB962C8B-B14F-4D97-AF65-F5344CB8AC3E}">
        <p14:creationId xmlns:p14="http://schemas.microsoft.com/office/powerpoint/2010/main" val="1126865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dirty="0" smtClean="0"/>
              <a:t>Post </a:t>
            </a:r>
            <a:r>
              <a:rPr lang="en-US" dirty="0"/>
              <a:t>Creek, </a:t>
            </a:r>
            <a:r>
              <a:rPr lang="en-US" dirty="0" smtClean="0"/>
              <a:t>Coronado National Forest, AZ</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25" y="1150752"/>
            <a:ext cx="6337580" cy="5464166"/>
          </a:xfrm>
          <a:prstGeom prst="rect">
            <a:avLst/>
          </a:prstGeom>
          <a:ln w="38100">
            <a:solidFill>
              <a:schemeClr val="bg1"/>
            </a:solidFill>
          </a:ln>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9878" y="2985174"/>
            <a:ext cx="9206256" cy="1320099"/>
          </a:xfrm>
          <a:effectLst>
            <a:softEdge rad="63500"/>
          </a:effectLst>
        </p:spPr>
      </p:pic>
    </p:spTree>
    <p:extLst>
      <p:ext uri="{BB962C8B-B14F-4D97-AF65-F5344CB8AC3E}">
        <p14:creationId xmlns:p14="http://schemas.microsoft.com/office/powerpoint/2010/main" val="2492555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15585</TotalTime>
  <Words>445</Words>
  <Application>Microsoft Office PowerPoint</Application>
  <PresentationFormat>Widescreen</PresentationFormat>
  <Paragraphs>79</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Corbel</vt:lpstr>
      <vt:lpstr>Times New Roman</vt:lpstr>
      <vt:lpstr>Depth</vt:lpstr>
      <vt:lpstr>PowerPoint Presentation</vt:lpstr>
      <vt:lpstr>Polygons are Peerless!</vt:lpstr>
      <vt:lpstr>Spring Creek, San Juan National Forest</vt:lpstr>
      <vt:lpstr>PowerPoint Presentation</vt:lpstr>
      <vt:lpstr>Spring Creek, San Juan National Forest</vt:lpstr>
      <vt:lpstr>PowerPoint Presentation</vt:lpstr>
      <vt:lpstr>Spring Creek, San Juan National Forest</vt:lpstr>
      <vt:lpstr> Caveats to Consider</vt:lpstr>
      <vt:lpstr>Post Creek, Coronado National Forest, AZ</vt:lpstr>
      <vt:lpstr>PowerPoint Presentation</vt:lpstr>
      <vt:lpstr>Set Zoom and Remove Uncertainty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Remarks on Georeferencing Remarks</vt:lpstr>
      <vt:lpstr>Editing Polygons [Symbiota]</vt:lpstr>
      <vt:lpstr>PowerPoint Presentation</vt:lpstr>
      <vt:lpstr>PowerPoint Presentation</vt:lpstr>
      <vt:lpstr>Symbiota Sandbox Shenanigans</vt:lpstr>
      <vt:lpstr>Developing Protocols and Best Practices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yost</dc:creator>
  <cp:lastModifiedBy>yost</cp:lastModifiedBy>
  <cp:revision>453</cp:revision>
  <dcterms:created xsi:type="dcterms:W3CDTF">2016-01-05T18:16:16Z</dcterms:created>
  <dcterms:modified xsi:type="dcterms:W3CDTF">2016-10-05T06:07:09Z</dcterms:modified>
</cp:coreProperties>
</file>