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60" r:id="rId3"/>
    <p:sldId id="271" r:id="rId4"/>
    <p:sldId id="273" r:id="rId5"/>
    <p:sldId id="272" r:id="rId6"/>
    <p:sldId id="259" r:id="rId7"/>
    <p:sldId id="269" r:id="rId8"/>
    <p:sldId id="267" r:id="rId9"/>
    <p:sldId id="268" r:id="rId10"/>
    <p:sldId id="265" r:id="rId11"/>
    <p:sldId id="264" r:id="rId12"/>
    <p:sldId id="263" r:id="rId13"/>
    <p:sldId id="261" r:id="rId14"/>
    <p:sldId id="262" r:id="rId15"/>
    <p:sldId id="266" r:id="rId16"/>
    <p:sldId id="270" r:id="rId17"/>
    <p:sldId id="257"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4A94"/>
    <a:srgbClr val="9BC4E2"/>
    <a:srgbClr val="FF0000"/>
    <a:srgbClr val="639E4D"/>
    <a:srgbClr val="272727"/>
    <a:srgbClr val="E0E2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455" autoAdjust="0"/>
    <p:restoredTop sz="94660"/>
  </p:normalViewPr>
  <p:slideViewPr>
    <p:cSldViewPr snapToGrid="0" snapToObjects="1">
      <p:cViewPr varScale="1">
        <p:scale>
          <a:sx n="67" d="100"/>
          <a:sy n="67" d="100"/>
        </p:scale>
        <p:origin x="-1164"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43A42A-B06A-754D-A6A3-A326CAE5E48E}" type="datetimeFigureOut">
              <a:rPr lang="en-US" smtClean="0"/>
              <a:t>9/28/2014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9A3A7E-B653-714E-8E0F-73B5C71AAD11}" type="slidenum">
              <a:rPr lang="en-US" smtClean="0"/>
              <a:t>‹#›</a:t>
            </a:fld>
            <a:endParaRPr lang="en-US"/>
          </a:p>
        </p:txBody>
      </p:sp>
    </p:spTree>
    <p:extLst>
      <p:ext uri="{BB962C8B-B14F-4D97-AF65-F5344CB8AC3E}">
        <p14:creationId xmlns:p14="http://schemas.microsoft.com/office/powerpoint/2010/main" val="32790950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maps.google.com/maps?q=loc:36.14528,-86.80106&amp;t=h&amp;z=16"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9A3A7E-B653-714E-8E0F-73B5C71AAD11}" type="slidenum">
              <a:rPr lang="en-US" smtClean="0"/>
              <a:t>2</a:t>
            </a:fld>
            <a:endParaRPr lang="en-US"/>
          </a:p>
        </p:txBody>
      </p:sp>
    </p:spTree>
    <p:extLst>
      <p:ext uri="{BB962C8B-B14F-4D97-AF65-F5344CB8AC3E}">
        <p14:creationId xmlns:p14="http://schemas.microsoft.com/office/powerpoint/2010/main" val="180181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Trend</a:t>
            </a:r>
            <a:r>
              <a:rPr lang="en-US" baseline="0" smtClean="0"/>
              <a:t> &gt; proactive digitization (no more legacy data).</a:t>
            </a:r>
            <a:endParaRPr lang="en-US" smtClean="0"/>
          </a:p>
          <a:p>
            <a:endParaRPr lang="en-US" smtClean="0"/>
          </a:p>
          <a:p>
            <a:r>
              <a:rPr lang="en-US" smtClean="0"/>
              <a:t>http://www.morphbank.net/?id=551005</a:t>
            </a:r>
          </a:p>
          <a:p>
            <a:r>
              <a:rPr lang="en-US" smtClean="0"/>
              <a:t>	http://herbarium.bio.fsu.edu/view-specimen.php?RecordID=22924</a:t>
            </a:r>
          </a:p>
          <a:p>
            <a:r>
              <a:rPr lang="en-US" smtClean="0"/>
              <a:t>Mast, A. R., A. Stuy, G. Nelson, A. Bugher, N. Weddington, J. Vega, K. Weismantel, D. S. Feller, and D. Paul. 2004 onward (continuously updated). Database of Florida State University's Robert K. Godfrey Herbarium. Website http://herbarium.bio.fsu.edu/ [accessed 06 December 2013]. </a:t>
            </a:r>
          </a:p>
          <a:p>
            <a:endParaRPr lang="en-US" smtClean="0"/>
          </a:p>
          <a:p>
            <a:r>
              <a:rPr lang="en-US" smtClean="0"/>
              <a:t>http://www.morphbank.net/?id=817663</a:t>
            </a:r>
          </a:p>
          <a:p>
            <a:r>
              <a:rPr lang="en-US" smtClean="0"/>
              <a:t>http://www.morphbank.net/?id=816417</a:t>
            </a:r>
          </a:p>
          <a:p>
            <a:r>
              <a:rPr lang="en-US" smtClean="0"/>
              <a:t>http://www.morphbank.net/?id=817662</a:t>
            </a:r>
          </a:p>
          <a:p>
            <a:r>
              <a:rPr lang="en-US" smtClean="0"/>
              <a:t>	http://bioimages.vanderbilt.edu/ind-baskauf/43875</a:t>
            </a:r>
          </a:p>
          <a:p>
            <a:pPr marL="0" marR="0" indent="0" algn="l" defTabSz="914400" rtl="0" eaLnBrk="1" fontAlgn="auto" latinLnBrk="0" hangingPunct="1">
              <a:lnSpc>
                <a:spcPct val="100000"/>
              </a:lnSpc>
              <a:spcBef>
                <a:spcPts val="0"/>
              </a:spcBef>
              <a:spcAft>
                <a:spcPts val="0"/>
              </a:spcAft>
              <a:buClrTx/>
              <a:buSzTx/>
              <a:buFontTx/>
              <a:buNone/>
              <a:tabLst/>
              <a:defRPr/>
            </a:pPr>
            <a:r>
              <a:rPr lang="en-US" smtClean="0"/>
              <a:t>	Vanderbilt University, Nashville, Davidson County, Tennessee, US</a:t>
            </a:r>
            <a:br>
              <a:rPr lang="en-US" smtClean="0"/>
            </a:br>
            <a:r>
              <a:rPr lang="en-US" smtClean="0"/>
              <a:t>	Click on these geocoordinates to load a map showing the location: </a:t>
            </a:r>
            <a:r>
              <a:rPr lang="en-US" smtClean="0">
                <a:hlinkClick r:id="rId3"/>
              </a:rPr>
              <a:t>36.14528°, -86.80106°</a:t>
            </a:r>
            <a:r>
              <a:rPr lang="en-US" smtClean="0"/>
              <a:t> </a:t>
            </a:r>
            <a:br>
              <a:rPr lang="en-US" smtClean="0"/>
            </a:br>
            <a:r>
              <a:rPr lang="en-US" smtClean="0"/>
              <a:t>	Coordinate uncertainty about: 20 m</a:t>
            </a:r>
          </a:p>
          <a:p>
            <a:endParaRPr lang="en-US" smtClean="0"/>
          </a:p>
          <a:p>
            <a:r>
              <a:rPr lang="en-US" smtClean="0"/>
              <a:t>http://www.morphbank.net/?id=817661</a:t>
            </a:r>
          </a:p>
          <a:p>
            <a:r>
              <a:rPr lang="en-US" smtClean="0"/>
              <a:t>http://www.morphbank.net/?id=817673</a:t>
            </a:r>
          </a:p>
          <a:p>
            <a:r>
              <a:rPr lang="en-US" smtClean="0"/>
              <a:t>http://www.morphbank.net/?id=817674</a:t>
            </a:r>
          </a:p>
          <a:p>
            <a:r>
              <a:rPr lang="en-US" smtClean="0"/>
              <a:t>http://www.morphbank.net/?id=820776</a:t>
            </a:r>
          </a:p>
          <a:p>
            <a:endParaRPr lang="en-US" smtClean="0"/>
          </a:p>
        </p:txBody>
      </p:sp>
      <p:sp>
        <p:nvSpPr>
          <p:cNvPr id="4" name="Slide Number Placeholder 3"/>
          <p:cNvSpPr>
            <a:spLocks noGrp="1"/>
          </p:cNvSpPr>
          <p:nvPr>
            <p:ph type="sldNum" sz="quarter" idx="10"/>
          </p:nvPr>
        </p:nvSpPr>
        <p:spPr/>
        <p:txBody>
          <a:bodyPr/>
          <a:lstStyle/>
          <a:p>
            <a:fld id="{1B2560DB-4359-43C1-B21C-96685FC00658}" type="slidenum">
              <a:rPr lang="en-US" smtClean="0"/>
              <a:pPr/>
              <a:t>7</a:t>
            </a:fld>
            <a:endParaRPr lang="en-US"/>
          </a:p>
        </p:txBody>
      </p:sp>
    </p:spTree>
    <p:extLst>
      <p:ext uri="{BB962C8B-B14F-4D97-AF65-F5344CB8AC3E}">
        <p14:creationId xmlns:p14="http://schemas.microsoft.com/office/powerpoint/2010/main" val="2157206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24B021-1A84-43CE-8FB4-36450C22C744}" type="slidenum">
              <a:rPr lang="en-US" smtClean="0"/>
              <a:t>8</a:t>
            </a:fld>
            <a:endParaRPr lang="en-US"/>
          </a:p>
        </p:txBody>
      </p:sp>
    </p:spTree>
    <p:extLst>
      <p:ext uri="{BB962C8B-B14F-4D97-AF65-F5344CB8AC3E}">
        <p14:creationId xmlns:p14="http://schemas.microsoft.com/office/powerpoint/2010/main" val="2455276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24B021-1A84-43CE-8FB4-36450C22C744}" type="slidenum">
              <a:rPr lang="en-US" smtClean="0"/>
              <a:t>9</a:t>
            </a:fld>
            <a:endParaRPr lang="en-US"/>
          </a:p>
        </p:txBody>
      </p:sp>
    </p:spTree>
    <p:extLst>
      <p:ext uri="{BB962C8B-B14F-4D97-AF65-F5344CB8AC3E}">
        <p14:creationId xmlns:p14="http://schemas.microsoft.com/office/powerpoint/2010/main" val="2267347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9A3A7E-B653-714E-8E0F-73B5C71AAD11}" type="slidenum">
              <a:rPr lang="en-US" smtClean="0"/>
              <a:t>10</a:t>
            </a:fld>
            <a:endParaRPr lang="en-US"/>
          </a:p>
        </p:txBody>
      </p:sp>
    </p:spTree>
    <p:extLst>
      <p:ext uri="{BB962C8B-B14F-4D97-AF65-F5344CB8AC3E}">
        <p14:creationId xmlns:p14="http://schemas.microsoft.com/office/powerpoint/2010/main" val="2151932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24B021-1A84-43CE-8FB4-36450C22C744}" type="slidenum">
              <a:rPr lang="en-US" smtClean="0"/>
              <a:t>12</a:t>
            </a:fld>
            <a:endParaRPr lang="en-US"/>
          </a:p>
        </p:txBody>
      </p:sp>
    </p:spTree>
    <p:extLst>
      <p:ext uri="{BB962C8B-B14F-4D97-AF65-F5344CB8AC3E}">
        <p14:creationId xmlns:p14="http://schemas.microsoft.com/office/powerpoint/2010/main" val="1260057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9A3A7E-B653-714E-8E0F-73B5C71AAD11}" type="slidenum">
              <a:rPr lang="en-US" smtClean="0"/>
              <a:t>13</a:t>
            </a:fld>
            <a:endParaRPr lang="en-US"/>
          </a:p>
        </p:txBody>
      </p:sp>
    </p:spTree>
    <p:extLst>
      <p:ext uri="{BB962C8B-B14F-4D97-AF65-F5344CB8AC3E}">
        <p14:creationId xmlns:p14="http://schemas.microsoft.com/office/powerpoint/2010/main" val="1237781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9A3A7E-B653-714E-8E0F-73B5C71AAD11}" type="slidenum">
              <a:rPr lang="en-US" smtClean="0"/>
              <a:t>14</a:t>
            </a:fld>
            <a:endParaRPr lang="en-US"/>
          </a:p>
        </p:txBody>
      </p:sp>
    </p:spTree>
    <p:extLst>
      <p:ext uri="{BB962C8B-B14F-4D97-AF65-F5344CB8AC3E}">
        <p14:creationId xmlns:p14="http://schemas.microsoft.com/office/powerpoint/2010/main" val="39870229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s://www.idigbio.org/rss-feed.xml" TargetMode="External"/><Relationship Id="rId18" Type="http://schemas.openxmlformats.org/officeDocument/2006/relationships/image" Target="../media/image1.png"/><Relationship Id="rId3" Type="http://schemas.openxmlformats.org/officeDocument/2006/relationships/image" Target="../media/image3.gif"/><Relationship Id="rId7" Type="http://schemas.openxmlformats.org/officeDocument/2006/relationships/hyperlink" Target="http://www.facebook.com/iDigBio" TargetMode="External"/><Relationship Id="rId12" Type="http://schemas.openxmlformats.org/officeDocument/2006/relationships/image" Target="../media/image9.png"/><Relationship Id="rId17" Type="http://schemas.openxmlformats.org/officeDocument/2006/relationships/image" Target="../media/image12.emf"/><Relationship Id="rId2" Type="http://schemas.openxmlformats.org/officeDocument/2006/relationships/image" Target="../media/image2.png"/><Relationship Id="rId16"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hyperlink" Target="http://vimeo.com/idigbio" TargetMode="External"/><Relationship Id="rId5" Type="http://schemas.openxmlformats.org/officeDocument/2006/relationships/image" Target="../media/image5.png"/><Relationship Id="rId15" Type="http://schemas.openxmlformats.org/officeDocument/2006/relationships/hyperlink" Target="file:///\\localhost\webcal\::www.idigbio.org:events-calendar:export.ics" TargetMode="External"/><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hyperlink" Target="https://twitter.com/iDigBio" TargetMode="External"/><Relationship Id="rId1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ectangle 15"/>
          <p:cNvSpPr/>
          <p:nvPr userDrawn="1"/>
        </p:nvSpPr>
        <p:spPr>
          <a:xfrm>
            <a:off x="0" y="856557"/>
            <a:ext cx="9144000" cy="48767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stretch>
            <a:fillRect/>
          </a:stretch>
        </p:blipFill>
        <p:spPr>
          <a:xfrm>
            <a:off x="0" y="5713111"/>
            <a:ext cx="9144000" cy="1144889"/>
          </a:xfrm>
          <a:prstGeom prst="rect">
            <a:avLst/>
          </a:prstGeom>
        </p:spPr>
      </p:pic>
      <p:sp>
        <p:nvSpPr>
          <p:cNvPr id="2" name="Title 1"/>
          <p:cNvSpPr>
            <a:spLocks noGrp="1"/>
          </p:cNvSpPr>
          <p:nvPr>
            <p:ph type="ctrTitle"/>
          </p:nvPr>
        </p:nvSpPr>
        <p:spPr>
          <a:xfrm>
            <a:off x="685800" y="1406783"/>
            <a:ext cx="7772400" cy="941368"/>
          </a:xfrm>
          <a:prstGeom prst="rect">
            <a:avLst/>
          </a:prstGeom>
        </p:spPr>
        <p:txBody>
          <a:bodyPr/>
          <a:lstStyle>
            <a:lvl1pPr algn="l">
              <a:defRPr sz="3600" baseline="0">
                <a:effectLst>
                  <a:outerShdw blurRad="50800" dist="38100" dir="2700000" algn="tl" rotWithShape="0">
                    <a:srgbClr val="000000">
                      <a:alpha val="43000"/>
                    </a:srgbClr>
                  </a:outerShdw>
                </a:effectLst>
                <a:latin typeface="Helvetica 75 Bold"/>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352390"/>
            <a:ext cx="6400800" cy="1410110"/>
          </a:xfrm>
        </p:spPr>
        <p:txBody>
          <a:bodyPr>
            <a:normAutofit/>
          </a:bodyPr>
          <a:lstStyle>
            <a:lvl1pPr marL="0" indent="0" algn="l">
              <a:buNone/>
              <a:defRPr sz="2200">
                <a:solidFill>
                  <a:schemeClr val="tx1">
                    <a:lumMod val="85000"/>
                    <a:lumOff val="15000"/>
                  </a:schemeClr>
                </a:solidFill>
                <a:effectLst>
                  <a:outerShdw blurRad="38100" dist="38100" dir="2700000" algn="tl">
                    <a:srgbClr val="000000">
                      <a:alpha val="43137"/>
                    </a:srgbClr>
                  </a:outerShdw>
                </a:effectLst>
                <a:latin typeface="Cambr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Box 8"/>
          <p:cNvSpPr txBox="1"/>
          <p:nvPr userDrawn="1"/>
        </p:nvSpPr>
        <p:spPr>
          <a:xfrm>
            <a:off x="3500284" y="5933274"/>
            <a:ext cx="5370271" cy="900246"/>
          </a:xfrm>
          <a:prstGeom prst="rect">
            <a:avLst/>
          </a:prstGeom>
          <a:noFill/>
        </p:spPr>
        <p:txBody>
          <a:bodyPr wrap="square" rtlCol="0">
            <a:spAutoFit/>
          </a:bodyPr>
          <a:lstStyle/>
          <a:p>
            <a:pPr algn="l"/>
            <a:r>
              <a:rPr lang="en-US" sz="1050" i="1" dirty="0" smtClean="0"/>
              <a:t>iDigBio is funded by a grant from the National Science Foundation’s Advancing Digitization of Biodiversity Collections Program (Cooperative Agreement EF-1115210).  Any opinions, findings, and conclusions or recommendations expressed in this material are those of the author(s) and do not necessarily reflect the views of the National Science Foundation.</a:t>
            </a:r>
          </a:p>
          <a:p>
            <a:pPr algn="l"/>
            <a:endParaRPr lang="en-US" sz="1050" dirty="0"/>
          </a:p>
        </p:txBody>
      </p:sp>
      <p:pic>
        <p:nvPicPr>
          <p:cNvPr id="10" name="Picture 8" descr="http://www.nsf.gov/images/logos/nsf1.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28688" y="5910480"/>
            <a:ext cx="755124" cy="7596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98531" y="5982197"/>
            <a:ext cx="841375" cy="66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1019151" y="5961492"/>
            <a:ext cx="663575" cy="66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1796969" y="5990174"/>
            <a:ext cx="687387" cy="66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userDrawn="1"/>
        </p:nvSpPr>
        <p:spPr>
          <a:xfrm>
            <a:off x="-1" y="0"/>
            <a:ext cx="9144001" cy="841270"/>
          </a:xfrm>
          <a:prstGeom prst="rect">
            <a:avLst/>
          </a:prstGeom>
          <a:solidFill>
            <a:srgbClr val="2727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7"/>
          <a:stretch>
            <a:fillRect/>
          </a:stretch>
        </p:blipFill>
        <p:spPr>
          <a:xfrm>
            <a:off x="227641" y="123190"/>
            <a:ext cx="1935187" cy="590550"/>
          </a:xfrm>
          <a:prstGeom prst="rect">
            <a:avLst/>
          </a:prstGeom>
        </p:spPr>
      </p:pic>
    </p:spTree>
    <p:extLst>
      <p:ext uri="{BB962C8B-B14F-4D97-AF65-F5344CB8AC3E}">
        <p14:creationId xmlns:p14="http://schemas.microsoft.com/office/powerpoint/2010/main" val="146284324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4" name="Rectangle 13"/>
          <p:cNvSpPr/>
          <p:nvPr userDrawn="1"/>
        </p:nvSpPr>
        <p:spPr>
          <a:xfrm>
            <a:off x="227641" y="721277"/>
            <a:ext cx="8720706" cy="59263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Vertical Text Placeholder 2"/>
          <p:cNvSpPr>
            <a:spLocks noGrp="1"/>
          </p:cNvSpPr>
          <p:nvPr>
            <p:ph type="body" orient="vert" idx="1"/>
          </p:nvPr>
        </p:nvSpPr>
        <p:spPr>
          <a:xfrm>
            <a:off x="457200" y="1928629"/>
            <a:ext cx="8229600" cy="44277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443587-3D14-C843-929B-E30DBA82353B}" type="datetimeFigureOut">
              <a:rPr lang="en-US" smtClean="0"/>
              <a:t>9/28/2014</a:t>
            </a:fld>
            <a:endParaRPr lang="en-US"/>
          </a:p>
        </p:txBody>
      </p:sp>
      <p:sp>
        <p:nvSpPr>
          <p:cNvPr id="5" name="Footer Placeholder 4"/>
          <p:cNvSpPr>
            <a:spLocks noGrp="1"/>
          </p:cNvSpPr>
          <p:nvPr>
            <p:ph type="ftr" sz="quarter" idx="11"/>
          </p:nvPr>
        </p:nvSpPr>
        <p:spPr/>
        <p:txBody>
          <a:bodyPr/>
          <a:lstStyle/>
          <a:p>
            <a:endParaRPr lang="en-US"/>
          </a:p>
        </p:txBody>
      </p:sp>
      <p:sp>
        <p:nvSpPr>
          <p:cNvPr id="11" name="Title 1"/>
          <p:cNvSpPr>
            <a:spLocks noGrp="1"/>
          </p:cNvSpPr>
          <p:nvPr>
            <p:ph type="title"/>
          </p:nvPr>
        </p:nvSpPr>
        <p:spPr>
          <a:xfrm>
            <a:off x="457200" y="953246"/>
            <a:ext cx="8229600" cy="803443"/>
          </a:xfrm>
          <a:prstGeom prst="rect">
            <a:avLst/>
          </a:prstGeom>
        </p:spPr>
        <p:txBody>
          <a:bodyPr/>
          <a:lstStyle>
            <a:lvl1pPr algn="l">
              <a:defRPr sz="2800" b="1" i="0">
                <a:latin typeface="Helvetica"/>
                <a:cs typeface="Helvetica"/>
              </a:defRPr>
            </a:lvl1pPr>
          </a:lstStyle>
          <a:p>
            <a:r>
              <a:rPr lang="en-US" smtClean="0"/>
              <a:t>Click to edit Master title style</a:t>
            </a:r>
            <a:endParaRPr lang="en-US" dirty="0"/>
          </a:p>
        </p:txBody>
      </p:sp>
      <p:sp>
        <p:nvSpPr>
          <p:cNvPr id="9" name="Rectangle 8"/>
          <p:cNvSpPr/>
          <p:nvPr userDrawn="1"/>
        </p:nvSpPr>
        <p:spPr>
          <a:xfrm>
            <a:off x="8757867" y="6409840"/>
            <a:ext cx="386133" cy="3566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5"/>
          <p:cNvSpPr txBox="1">
            <a:spLocks/>
          </p:cNvSpPr>
          <p:nvPr userDrawn="1"/>
        </p:nvSpPr>
        <p:spPr>
          <a:xfrm>
            <a:off x="8579191" y="6475989"/>
            <a:ext cx="521064" cy="187109"/>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Cambria"/>
                <a:ea typeface="+mn-ea"/>
                <a:cs typeface="Cambr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C770233-11C0-B344-9D50-51266F7133AC}" type="slidenum">
              <a:rPr lang="en-US" sz="900" smtClean="0"/>
              <a:t>‹#›</a:t>
            </a:fld>
            <a:endParaRPr lang="en-US" sz="900" dirty="0"/>
          </a:p>
        </p:txBody>
      </p:sp>
    </p:spTree>
    <p:extLst>
      <p:ext uri="{BB962C8B-B14F-4D97-AF65-F5344CB8AC3E}">
        <p14:creationId xmlns:p14="http://schemas.microsoft.com/office/powerpoint/2010/main" val="92806542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3" name="Rectangle 12"/>
          <p:cNvSpPr/>
          <p:nvPr userDrawn="1"/>
        </p:nvSpPr>
        <p:spPr>
          <a:xfrm>
            <a:off x="227641" y="721277"/>
            <a:ext cx="8720706" cy="59263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893756"/>
            <a:ext cx="1669232" cy="5462594"/>
          </a:xfrm>
          <a:prstGeom prst="rect">
            <a:avLst/>
          </a:prstGeom>
        </p:spPr>
        <p:txBody>
          <a:bodyPr vert="eaVert"/>
          <a:lstStyle>
            <a:lvl1pPr algn="l">
              <a:defRPr sz="3200" b="1" i="0">
                <a:latin typeface="Helvetica"/>
                <a:cs typeface="Helvetica"/>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893756"/>
            <a:ext cx="6019800" cy="546259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443587-3D14-C843-929B-E30DBA82353B}" type="datetimeFigureOut">
              <a:rPr lang="en-US" smtClean="0"/>
              <a:t>9/28/2014</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userDrawn="1"/>
        </p:nvSpPr>
        <p:spPr>
          <a:xfrm>
            <a:off x="8757867" y="6409840"/>
            <a:ext cx="386133" cy="3566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5"/>
          <p:cNvSpPr txBox="1">
            <a:spLocks/>
          </p:cNvSpPr>
          <p:nvPr userDrawn="1"/>
        </p:nvSpPr>
        <p:spPr>
          <a:xfrm>
            <a:off x="8579191" y="6475989"/>
            <a:ext cx="521064" cy="187109"/>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Cambria"/>
                <a:ea typeface="+mn-ea"/>
                <a:cs typeface="Cambr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C770233-11C0-B344-9D50-51266F7133AC}" type="slidenum">
              <a:rPr lang="en-US" sz="900" smtClean="0"/>
              <a:t>‹#›</a:t>
            </a:fld>
            <a:endParaRPr lang="en-US" sz="900" dirty="0"/>
          </a:p>
        </p:txBody>
      </p:sp>
    </p:spTree>
    <p:extLst>
      <p:ext uri="{BB962C8B-B14F-4D97-AF65-F5344CB8AC3E}">
        <p14:creationId xmlns:p14="http://schemas.microsoft.com/office/powerpoint/2010/main" val="21059215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clusion Slide">
    <p:spTree>
      <p:nvGrpSpPr>
        <p:cNvPr id="1" name=""/>
        <p:cNvGrpSpPr/>
        <p:nvPr/>
      </p:nvGrpSpPr>
      <p:grpSpPr>
        <a:xfrm>
          <a:off x="0" y="0"/>
          <a:ext cx="0" cy="0"/>
          <a:chOff x="0" y="0"/>
          <a:chExt cx="0" cy="0"/>
        </a:xfrm>
      </p:grpSpPr>
      <p:sp>
        <p:nvSpPr>
          <p:cNvPr id="16" name="Rectangle 15"/>
          <p:cNvSpPr/>
          <p:nvPr userDrawn="1"/>
        </p:nvSpPr>
        <p:spPr>
          <a:xfrm>
            <a:off x="0" y="856558"/>
            <a:ext cx="9144000" cy="46393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stretch>
            <a:fillRect/>
          </a:stretch>
        </p:blipFill>
        <p:spPr>
          <a:xfrm>
            <a:off x="0" y="5495925"/>
            <a:ext cx="9144000" cy="1362075"/>
          </a:xfrm>
          <a:prstGeom prst="rect">
            <a:avLst/>
          </a:prstGeom>
        </p:spPr>
      </p:pic>
      <p:sp>
        <p:nvSpPr>
          <p:cNvPr id="2" name="Title 1"/>
          <p:cNvSpPr>
            <a:spLocks noGrp="1"/>
          </p:cNvSpPr>
          <p:nvPr>
            <p:ph type="ctrTitle"/>
          </p:nvPr>
        </p:nvSpPr>
        <p:spPr>
          <a:xfrm>
            <a:off x="685800" y="1406783"/>
            <a:ext cx="7772400" cy="941368"/>
          </a:xfrm>
          <a:prstGeom prst="rect">
            <a:avLst/>
          </a:prstGeom>
        </p:spPr>
        <p:txBody>
          <a:bodyPr/>
          <a:lstStyle>
            <a:lvl1pPr algn="l">
              <a:defRPr sz="3600" baseline="0">
                <a:effectLst>
                  <a:outerShdw blurRad="50800" dist="38100" dir="2700000" algn="tl" rotWithShape="0">
                    <a:srgbClr val="000000">
                      <a:alpha val="43000"/>
                    </a:srgbClr>
                  </a:outerShdw>
                </a:effectLst>
                <a:latin typeface="Helvetica 75 Bold"/>
              </a:defRPr>
            </a:lvl1pPr>
          </a:lstStyle>
          <a:p>
            <a:r>
              <a:rPr lang="en-US" dirty="0" smtClean="0"/>
              <a:t>Click to edit Master title style</a:t>
            </a:r>
            <a:endParaRPr lang="en-US" dirty="0"/>
          </a:p>
        </p:txBody>
      </p:sp>
      <p:sp>
        <p:nvSpPr>
          <p:cNvPr id="9" name="TextBox 8"/>
          <p:cNvSpPr txBox="1"/>
          <p:nvPr userDrawn="1"/>
        </p:nvSpPr>
        <p:spPr>
          <a:xfrm>
            <a:off x="3500284" y="5822671"/>
            <a:ext cx="5370271" cy="738664"/>
          </a:xfrm>
          <a:prstGeom prst="rect">
            <a:avLst/>
          </a:prstGeom>
          <a:noFill/>
        </p:spPr>
        <p:txBody>
          <a:bodyPr wrap="square" rtlCol="0">
            <a:spAutoFit/>
          </a:bodyPr>
          <a:lstStyle/>
          <a:p>
            <a:pPr algn="l"/>
            <a:r>
              <a:rPr lang="en-US" sz="1050" i="1" dirty="0" smtClean="0"/>
              <a:t>iDigBio is funded by a grant from the National Science Foundation’s Advancing Digitization of Biodiversity Collections Program (Cooperative Agreement EF-1115210).  Any opinions, findings, and conclusions or recommendations expressed in this material are those of the author(s) and do not necessarily reflect the views of the National Science Foundation.</a:t>
            </a:r>
            <a:endParaRPr lang="en-US" sz="1050" dirty="0"/>
          </a:p>
        </p:txBody>
      </p:sp>
      <p:pic>
        <p:nvPicPr>
          <p:cNvPr id="10" name="Picture 8" descr="http://www.nsf.gov/images/logos/nsf1.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28688" y="5797125"/>
            <a:ext cx="755124" cy="7596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98531" y="5868842"/>
            <a:ext cx="841375" cy="66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1019151" y="5848137"/>
            <a:ext cx="663575" cy="66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1796969" y="5876819"/>
            <a:ext cx="687387" cy="66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hlinkClick r:id="rId7"/>
          </p:cNvPr>
          <p:cNvPicPr>
            <a:picLocks noChangeAspect="1"/>
          </p:cNvPicPr>
          <p:nvPr userDrawn="1"/>
        </p:nvPicPr>
        <p:blipFill>
          <a:blip r:embed="rId8"/>
          <a:stretch>
            <a:fillRect/>
          </a:stretch>
        </p:blipFill>
        <p:spPr>
          <a:xfrm>
            <a:off x="3205807" y="2776429"/>
            <a:ext cx="406400" cy="406400"/>
          </a:xfrm>
          <a:prstGeom prst="rect">
            <a:avLst/>
          </a:prstGeom>
        </p:spPr>
      </p:pic>
      <p:pic>
        <p:nvPicPr>
          <p:cNvPr id="6" name="Picture 5">
            <a:hlinkClick r:id="rId9"/>
          </p:cNvPr>
          <p:cNvPicPr>
            <a:picLocks noChangeAspect="1"/>
          </p:cNvPicPr>
          <p:nvPr userDrawn="1"/>
        </p:nvPicPr>
        <p:blipFill>
          <a:blip r:embed="rId10"/>
          <a:stretch>
            <a:fillRect/>
          </a:stretch>
        </p:blipFill>
        <p:spPr>
          <a:xfrm>
            <a:off x="3205807" y="3240287"/>
            <a:ext cx="406400" cy="406400"/>
          </a:xfrm>
          <a:prstGeom prst="rect">
            <a:avLst/>
          </a:prstGeom>
        </p:spPr>
      </p:pic>
      <p:pic>
        <p:nvPicPr>
          <p:cNvPr id="7" name="Picture 6">
            <a:hlinkClick r:id="rId11"/>
          </p:cNvPr>
          <p:cNvPicPr>
            <a:picLocks noChangeAspect="1"/>
          </p:cNvPicPr>
          <p:nvPr userDrawn="1"/>
        </p:nvPicPr>
        <p:blipFill rotWithShape="1">
          <a:blip r:embed="rId12"/>
          <a:srcRect l="13618" r="12192"/>
          <a:stretch/>
        </p:blipFill>
        <p:spPr>
          <a:xfrm>
            <a:off x="3210194" y="3703845"/>
            <a:ext cx="402013" cy="406400"/>
          </a:xfrm>
          <a:prstGeom prst="rect">
            <a:avLst/>
          </a:prstGeom>
        </p:spPr>
      </p:pic>
      <p:pic>
        <p:nvPicPr>
          <p:cNvPr id="8" name="Picture 7">
            <a:hlinkClick r:id="rId13"/>
          </p:cNvPr>
          <p:cNvPicPr>
            <a:picLocks noChangeAspect="1"/>
          </p:cNvPicPr>
          <p:nvPr userDrawn="1"/>
        </p:nvPicPr>
        <p:blipFill>
          <a:blip r:embed="rId14"/>
          <a:stretch>
            <a:fillRect/>
          </a:stretch>
        </p:blipFill>
        <p:spPr>
          <a:xfrm>
            <a:off x="3210194" y="4171932"/>
            <a:ext cx="412807" cy="412807"/>
          </a:xfrm>
          <a:prstGeom prst="rect">
            <a:avLst/>
          </a:prstGeom>
        </p:spPr>
      </p:pic>
      <p:pic>
        <p:nvPicPr>
          <p:cNvPr id="15" name="Picture 14">
            <a:hlinkClick r:id="rId15"/>
          </p:cNvPr>
          <p:cNvPicPr>
            <a:picLocks noChangeAspect="1"/>
          </p:cNvPicPr>
          <p:nvPr userDrawn="1"/>
        </p:nvPicPr>
        <p:blipFill>
          <a:blip r:embed="rId16"/>
          <a:stretch>
            <a:fillRect/>
          </a:stretch>
        </p:blipFill>
        <p:spPr>
          <a:xfrm>
            <a:off x="3205807" y="4661097"/>
            <a:ext cx="406400" cy="406400"/>
          </a:xfrm>
          <a:prstGeom prst="rect">
            <a:avLst/>
          </a:prstGeom>
        </p:spPr>
      </p:pic>
      <p:sp>
        <p:nvSpPr>
          <p:cNvPr id="17" name="TextBox 16"/>
          <p:cNvSpPr txBox="1"/>
          <p:nvPr userDrawn="1"/>
        </p:nvSpPr>
        <p:spPr>
          <a:xfrm>
            <a:off x="685801" y="3504080"/>
            <a:ext cx="2124620" cy="369332"/>
          </a:xfrm>
          <a:prstGeom prst="rect">
            <a:avLst/>
          </a:prstGeom>
          <a:noFill/>
        </p:spPr>
        <p:txBody>
          <a:bodyPr wrap="square" rtlCol="0">
            <a:spAutoFit/>
          </a:bodyPr>
          <a:lstStyle/>
          <a:p>
            <a:r>
              <a:rPr lang="en-US" b="1" i="0" dirty="0" err="1" smtClean="0">
                <a:latin typeface="Helvetica"/>
                <a:cs typeface="Helvetica"/>
              </a:rPr>
              <a:t>www.idigbio.org</a:t>
            </a:r>
            <a:endParaRPr lang="en-US" b="1" i="0" dirty="0">
              <a:latin typeface="Helvetica"/>
              <a:cs typeface="Helvetica"/>
            </a:endParaRPr>
          </a:p>
        </p:txBody>
      </p:sp>
      <p:grpSp>
        <p:nvGrpSpPr>
          <p:cNvPr id="20" name="Group 19"/>
          <p:cNvGrpSpPr/>
          <p:nvPr userDrawn="1"/>
        </p:nvGrpSpPr>
        <p:grpSpPr>
          <a:xfrm>
            <a:off x="1252080" y="2674975"/>
            <a:ext cx="968247" cy="830111"/>
            <a:chOff x="1252080" y="2742784"/>
            <a:chExt cx="968247" cy="830111"/>
          </a:xfrm>
        </p:grpSpPr>
        <p:pic>
          <p:nvPicPr>
            <p:cNvPr id="18" name="Picture 17" descr="idigbio_logo_rgb.eps"/>
            <p:cNvPicPr>
              <a:picLocks noChangeAspect="1"/>
            </p:cNvPicPr>
            <p:nvPr userDrawn="1"/>
          </p:nvPicPr>
          <p:blipFill rotWithShape="1">
            <a:blip r:embed="rId17">
              <a:extLst>
                <a:ext uri="{28A0092B-C50C-407E-A947-70E740481C1C}">
                  <a14:useLocalDpi xmlns:a14="http://schemas.microsoft.com/office/drawing/2010/main" val="0"/>
                </a:ext>
              </a:extLst>
            </a:blip>
            <a:srcRect r="67769"/>
            <a:stretch/>
          </p:blipFill>
          <p:spPr>
            <a:xfrm>
              <a:off x="1252080" y="2742784"/>
              <a:ext cx="861291" cy="830111"/>
            </a:xfrm>
            <a:prstGeom prst="rect">
              <a:avLst/>
            </a:prstGeom>
          </p:spPr>
        </p:pic>
        <p:sp>
          <p:nvSpPr>
            <p:cNvPr id="19" name="Rectangle 18"/>
            <p:cNvSpPr/>
            <p:nvPr userDrawn="1"/>
          </p:nvSpPr>
          <p:spPr>
            <a:xfrm>
              <a:off x="1946212" y="3362190"/>
              <a:ext cx="274115" cy="2107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TextBox 22"/>
          <p:cNvSpPr txBox="1"/>
          <p:nvPr userDrawn="1"/>
        </p:nvSpPr>
        <p:spPr>
          <a:xfrm>
            <a:off x="3750626" y="2601135"/>
            <a:ext cx="5393373" cy="2677656"/>
          </a:xfrm>
          <a:prstGeom prst="rect">
            <a:avLst/>
          </a:prstGeom>
          <a:noFill/>
        </p:spPr>
        <p:txBody>
          <a:bodyPr wrap="square" rtlCol="0">
            <a:spAutoFit/>
          </a:bodyPr>
          <a:lstStyle/>
          <a:p>
            <a:pPr>
              <a:lnSpc>
                <a:spcPts val="3600"/>
              </a:lnSpc>
            </a:pPr>
            <a:r>
              <a:rPr lang="en-US" sz="1600" dirty="0" err="1" smtClean="0">
                <a:latin typeface="Cambria"/>
                <a:cs typeface="Cambria"/>
              </a:rPr>
              <a:t>facebook.com</a:t>
            </a:r>
            <a:r>
              <a:rPr lang="en-US" sz="1600" dirty="0" smtClean="0">
                <a:latin typeface="Cambria"/>
                <a:cs typeface="Cambria"/>
              </a:rPr>
              <a:t>/</a:t>
            </a:r>
            <a:r>
              <a:rPr lang="en-US" sz="1600" dirty="0" err="1" smtClean="0">
                <a:latin typeface="Cambria"/>
                <a:cs typeface="Cambria"/>
              </a:rPr>
              <a:t>iDigBio</a:t>
            </a:r>
            <a:endParaRPr lang="en-US" sz="1600" dirty="0" smtClean="0">
              <a:latin typeface="Cambria"/>
              <a:cs typeface="Cambria"/>
            </a:endParaRPr>
          </a:p>
          <a:p>
            <a:pPr>
              <a:lnSpc>
                <a:spcPts val="3600"/>
              </a:lnSpc>
            </a:pPr>
            <a:r>
              <a:rPr lang="en-US" sz="1600" dirty="0" err="1" smtClean="0">
                <a:latin typeface="Cambria"/>
                <a:cs typeface="Cambria"/>
              </a:rPr>
              <a:t>twitter.com</a:t>
            </a:r>
            <a:r>
              <a:rPr lang="en-US" sz="1600" dirty="0" smtClean="0">
                <a:latin typeface="Cambria"/>
                <a:cs typeface="Cambria"/>
              </a:rPr>
              <a:t>/</a:t>
            </a:r>
            <a:r>
              <a:rPr lang="en-US" sz="1600" dirty="0" err="1" smtClean="0">
                <a:latin typeface="Cambria"/>
                <a:cs typeface="Cambria"/>
              </a:rPr>
              <a:t>iDigBio</a:t>
            </a:r>
            <a:endParaRPr lang="en-US" sz="1600" dirty="0" smtClean="0">
              <a:latin typeface="Cambria"/>
              <a:cs typeface="Cambria"/>
            </a:endParaRPr>
          </a:p>
          <a:p>
            <a:pPr>
              <a:lnSpc>
                <a:spcPts val="3600"/>
              </a:lnSpc>
            </a:pPr>
            <a:r>
              <a:rPr lang="en-US" sz="1600" dirty="0" err="1" smtClean="0">
                <a:latin typeface="Cambria"/>
                <a:cs typeface="Cambria"/>
              </a:rPr>
              <a:t>vimeo.com</a:t>
            </a:r>
            <a:r>
              <a:rPr lang="en-US" sz="1600" dirty="0" smtClean="0">
                <a:latin typeface="Cambria"/>
                <a:cs typeface="Cambria"/>
              </a:rPr>
              <a:t>/</a:t>
            </a:r>
            <a:r>
              <a:rPr lang="en-US" sz="1600" dirty="0" err="1" smtClean="0">
                <a:latin typeface="Cambria"/>
                <a:cs typeface="Cambria"/>
              </a:rPr>
              <a:t>idigbio</a:t>
            </a:r>
            <a:endParaRPr lang="en-US" sz="1600" dirty="0" smtClean="0">
              <a:latin typeface="Cambria"/>
              <a:cs typeface="Cambria"/>
            </a:endParaRPr>
          </a:p>
          <a:p>
            <a:pPr>
              <a:lnSpc>
                <a:spcPts val="3600"/>
              </a:lnSpc>
            </a:pPr>
            <a:r>
              <a:rPr lang="en-US" sz="1600" dirty="0" err="1" smtClean="0">
                <a:latin typeface="Cambria"/>
                <a:cs typeface="Cambria"/>
              </a:rPr>
              <a:t>idigbio.org</a:t>
            </a:r>
            <a:r>
              <a:rPr lang="en-US" sz="1600" dirty="0" smtClean="0">
                <a:latin typeface="Cambria"/>
                <a:cs typeface="Cambria"/>
              </a:rPr>
              <a:t>/</a:t>
            </a:r>
            <a:r>
              <a:rPr lang="en-US" sz="1600" dirty="0" err="1" smtClean="0">
                <a:latin typeface="Cambria"/>
                <a:cs typeface="Cambria"/>
              </a:rPr>
              <a:t>rss-feed.xml</a:t>
            </a:r>
            <a:endParaRPr lang="en-US" sz="1600" dirty="0" smtClean="0">
              <a:latin typeface="Cambria"/>
              <a:cs typeface="Cambria"/>
            </a:endParaRPr>
          </a:p>
          <a:p>
            <a:pPr>
              <a:lnSpc>
                <a:spcPts val="3600"/>
              </a:lnSpc>
            </a:pPr>
            <a:r>
              <a:rPr lang="en-US" sz="1600" dirty="0" err="1" smtClean="0">
                <a:latin typeface="Cambria"/>
                <a:cs typeface="Cambria"/>
              </a:rPr>
              <a:t>webcal</a:t>
            </a:r>
            <a:r>
              <a:rPr lang="en-US" sz="1600" dirty="0" smtClean="0">
                <a:latin typeface="Cambria"/>
                <a:cs typeface="Cambria"/>
              </a:rPr>
              <a:t>://</a:t>
            </a:r>
            <a:r>
              <a:rPr lang="en-US" sz="1600" dirty="0" err="1" smtClean="0">
                <a:latin typeface="Cambria"/>
                <a:cs typeface="Cambria"/>
              </a:rPr>
              <a:t>www.idigbio.org</a:t>
            </a:r>
            <a:r>
              <a:rPr lang="en-US" sz="1600" dirty="0" smtClean="0">
                <a:latin typeface="Cambria"/>
                <a:cs typeface="Cambria"/>
              </a:rPr>
              <a:t>/events-calendar/</a:t>
            </a:r>
            <a:r>
              <a:rPr lang="en-US" sz="1600" dirty="0" err="1" smtClean="0">
                <a:latin typeface="Cambria"/>
                <a:cs typeface="Cambria"/>
              </a:rPr>
              <a:t>export.ics</a:t>
            </a:r>
            <a:endParaRPr lang="en-US" sz="1600" dirty="0" smtClean="0">
              <a:latin typeface="Cambria"/>
              <a:cs typeface="Cambria"/>
            </a:endParaRPr>
          </a:p>
          <a:p>
            <a:endParaRPr lang="en-US" dirty="0"/>
          </a:p>
        </p:txBody>
      </p:sp>
      <p:sp>
        <p:nvSpPr>
          <p:cNvPr id="21" name="Rectangle 20"/>
          <p:cNvSpPr/>
          <p:nvPr userDrawn="1"/>
        </p:nvSpPr>
        <p:spPr>
          <a:xfrm>
            <a:off x="-1" y="0"/>
            <a:ext cx="9144001" cy="841270"/>
          </a:xfrm>
          <a:prstGeom prst="rect">
            <a:avLst/>
          </a:prstGeom>
          <a:solidFill>
            <a:srgbClr val="2727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a:blip r:embed="rId18"/>
          <a:stretch>
            <a:fillRect/>
          </a:stretch>
        </p:blipFill>
        <p:spPr>
          <a:xfrm>
            <a:off x="227641" y="123190"/>
            <a:ext cx="1935187" cy="590550"/>
          </a:xfrm>
          <a:prstGeom prst="rect">
            <a:avLst/>
          </a:prstGeom>
        </p:spPr>
      </p:pic>
    </p:spTree>
    <p:extLst>
      <p:ext uri="{BB962C8B-B14F-4D97-AF65-F5344CB8AC3E}">
        <p14:creationId xmlns:p14="http://schemas.microsoft.com/office/powerpoint/2010/main" val="306564334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227641" y="721277"/>
            <a:ext cx="8720706" cy="59263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973137"/>
            <a:ext cx="8229600" cy="571500"/>
          </a:xfrm>
          <a:prstGeom prst="rect">
            <a:avLst/>
          </a:prstGeom>
        </p:spPr>
        <p:txBody>
          <a:bodyPr/>
          <a:lstStyle>
            <a:lvl1pPr algn="l">
              <a:defRPr sz="2800" b="0" i="0">
                <a:effectLst>
                  <a:outerShdw blurRad="38100" dist="38100" dir="2700000" algn="tl">
                    <a:srgbClr val="000000">
                      <a:alpha val="43137"/>
                    </a:srgbClr>
                  </a:outerShdw>
                </a:effectLst>
                <a:latin typeface="Helvetica"/>
                <a:cs typeface="Helvetica"/>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09110"/>
            <a:ext cx="8229600" cy="4700729"/>
          </a:xfrm>
        </p:spPr>
        <p:txBody>
          <a:bodyPr>
            <a:normAutofit/>
          </a:bodyPr>
          <a:lstStyle>
            <a:lvl1pPr>
              <a:defRPr sz="28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B443587-3D14-C843-929B-E30DBA82353B}" type="datetimeFigureOut">
              <a:rPr lang="en-US" smtClean="0"/>
              <a:t>9/28/2014</a:t>
            </a:fld>
            <a:endParaRPr lang="en-US"/>
          </a:p>
        </p:txBody>
      </p:sp>
      <p:sp>
        <p:nvSpPr>
          <p:cNvPr id="5" name="Footer Placeholder 4"/>
          <p:cNvSpPr>
            <a:spLocks noGrp="1"/>
          </p:cNvSpPr>
          <p:nvPr>
            <p:ph type="ftr" sz="quarter" idx="11"/>
          </p:nvPr>
        </p:nvSpPr>
        <p:spPr>
          <a:xfrm>
            <a:off x="3688678" y="101246"/>
            <a:ext cx="4248966" cy="332179"/>
          </a:xfrm>
        </p:spPr>
        <p:txBody>
          <a:bodyPr/>
          <a:lstStyle/>
          <a:p>
            <a:endParaRPr lang="en-US" dirty="0"/>
          </a:p>
        </p:txBody>
      </p:sp>
      <p:sp>
        <p:nvSpPr>
          <p:cNvPr id="11" name="Rectangle 10"/>
          <p:cNvSpPr/>
          <p:nvPr userDrawn="1"/>
        </p:nvSpPr>
        <p:spPr>
          <a:xfrm>
            <a:off x="8757867" y="6409840"/>
            <a:ext cx="386133" cy="3566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5"/>
          <p:cNvSpPr txBox="1">
            <a:spLocks/>
          </p:cNvSpPr>
          <p:nvPr userDrawn="1"/>
        </p:nvSpPr>
        <p:spPr>
          <a:xfrm>
            <a:off x="8579191" y="6475989"/>
            <a:ext cx="521064" cy="187109"/>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Cambria"/>
                <a:ea typeface="+mn-ea"/>
                <a:cs typeface="Cambr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C770233-11C0-B344-9D50-51266F7133AC}" type="slidenum">
              <a:rPr lang="en-US" sz="900" smtClean="0"/>
              <a:t>‹#›</a:t>
            </a:fld>
            <a:endParaRPr lang="en-US" sz="900" dirty="0"/>
          </a:p>
        </p:txBody>
      </p:sp>
    </p:spTree>
    <p:extLst>
      <p:ext uri="{BB962C8B-B14F-4D97-AF65-F5344CB8AC3E}">
        <p14:creationId xmlns:p14="http://schemas.microsoft.com/office/powerpoint/2010/main" val="216434539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Rectangle 13"/>
          <p:cNvSpPr/>
          <p:nvPr userDrawn="1"/>
        </p:nvSpPr>
        <p:spPr>
          <a:xfrm>
            <a:off x="227641" y="721277"/>
            <a:ext cx="8720706" cy="59263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962942"/>
            <a:ext cx="8229600" cy="670528"/>
          </a:xfrm>
          <a:prstGeom prst="rect">
            <a:avLst/>
          </a:prstGeom>
        </p:spPr>
        <p:txBody>
          <a:bodyPr/>
          <a:lstStyle>
            <a:lvl1pPr algn="l">
              <a:defRPr sz="2800" b="0" i="0">
                <a:effectLst>
                  <a:outerShdw blurRad="38100" dist="38100" dir="2700000" algn="tl">
                    <a:srgbClr val="000000">
                      <a:alpha val="43137"/>
                    </a:srgbClr>
                  </a:outerShdw>
                </a:effectLst>
                <a:latin typeface="Helvetica"/>
                <a:cs typeface="Helvetica"/>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850228"/>
            <a:ext cx="4038600" cy="4506121"/>
          </a:xfrm>
        </p:spPr>
        <p:txBody>
          <a:bodyPr>
            <a:normAutofit/>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850228"/>
            <a:ext cx="4038600" cy="4506121"/>
          </a:xfrm>
        </p:spPr>
        <p:txBody>
          <a:bodyPr>
            <a:normAutofit/>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3B443587-3D14-C843-929B-E30DBA82353B}" type="datetimeFigureOut">
              <a:rPr lang="en-US" smtClean="0"/>
              <a:t>9/28/2014</a:t>
            </a:fld>
            <a:endParaRPr lang="en-US"/>
          </a:p>
        </p:txBody>
      </p:sp>
      <p:sp>
        <p:nvSpPr>
          <p:cNvPr id="6" name="Footer Placeholder 5"/>
          <p:cNvSpPr>
            <a:spLocks noGrp="1"/>
          </p:cNvSpPr>
          <p:nvPr>
            <p:ph type="ftr" sz="quarter" idx="11"/>
          </p:nvPr>
        </p:nvSpPr>
        <p:spPr/>
        <p:txBody>
          <a:bodyPr/>
          <a:lstStyle/>
          <a:p>
            <a:endParaRPr lang="en-US"/>
          </a:p>
        </p:txBody>
      </p:sp>
      <p:sp>
        <p:nvSpPr>
          <p:cNvPr id="13" name="Slide Number Placeholder 5"/>
          <p:cNvSpPr txBox="1">
            <a:spLocks/>
          </p:cNvSpPr>
          <p:nvPr userDrawn="1"/>
        </p:nvSpPr>
        <p:spPr>
          <a:xfrm>
            <a:off x="8579191" y="5887849"/>
            <a:ext cx="52106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Cambria"/>
                <a:ea typeface="+mn-ea"/>
                <a:cs typeface="Cambr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0" name="Rectangle 9"/>
          <p:cNvSpPr/>
          <p:nvPr userDrawn="1"/>
        </p:nvSpPr>
        <p:spPr>
          <a:xfrm>
            <a:off x="8757867" y="6409840"/>
            <a:ext cx="386133" cy="3566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8579191" y="6475989"/>
            <a:ext cx="521064" cy="187109"/>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Cambria"/>
                <a:ea typeface="+mn-ea"/>
                <a:cs typeface="Cambr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C770233-11C0-B344-9D50-51266F7133AC}" type="slidenum">
              <a:rPr lang="en-US" sz="900" smtClean="0"/>
              <a:t>‹#›</a:t>
            </a:fld>
            <a:endParaRPr lang="en-US" sz="900" dirty="0"/>
          </a:p>
        </p:txBody>
      </p:sp>
    </p:spTree>
    <p:extLst>
      <p:ext uri="{BB962C8B-B14F-4D97-AF65-F5344CB8AC3E}">
        <p14:creationId xmlns:p14="http://schemas.microsoft.com/office/powerpoint/2010/main" val="203088953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6" name="Rectangle 15"/>
          <p:cNvSpPr/>
          <p:nvPr userDrawn="1"/>
        </p:nvSpPr>
        <p:spPr>
          <a:xfrm>
            <a:off x="227641" y="721277"/>
            <a:ext cx="8720706" cy="59263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968927"/>
            <a:ext cx="8229600" cy="803443"/>
          </a:xfrm>
          <a:prstGeom prst="rect">
            <a:avLst/>
          </a:prstGeom>
        </p:spPr>
        <p:txBody>
          <a:bodyPr/>
          <a:lstStyle>
            <a:lvl1pPr algn="l">
              <a:defRPr sz="2800" b="1" i="0">
                <a:latin typeface="Helvetica"/>
                <a:cs typeface="Helvetic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907406"/>
            <a:ext cx="4040188" cy="397959"/>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46066"/>
            <a:ext cx="4040188" cy="3680097"/>
          </a:xfrm>
        </p:spPr>
        <p:txBody>
          <a:bodyPr>
            <a:normAutofit/>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907406"/>
            <a:ext cx="4041775" cy="397959"/>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446066"/>
            <a:ext cx="4041775" cy="3680097"/>
          </a:xfrm>
        </p:spPr>
        <p:txBody>
          <a:bodyPr>
            <a:normAutofit/>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3B443587-3D14-C843-929B-E30DBA82353B}" type="datetimeFigureOut">
              <a:rPr lang="en-US" smtClean="0"/>
              <a:t>9/28/2014</a:t>
            </a:fld>
            <a:endParaRPr lang="en-US"/>
          </a:p>
        </p:txBody>
      </p:sp>
      <p:sp>
        <p:nvSpPr>
          <p:cNvPr id="8" name="Footer Placeholder 7"/>
          <p:cNvSpPr>
            <a:spLocks noGrp="1"/>
          </p:cNvSpPr>
          <p:nvPr>
            <p:ph type="ftr" sz="quarter" idx="11"/>
          </p:nvPr>
        </p:nvSpPr>
        <p:spPr/>
        <p:txBody>
          <a:bodyPr/>
          <a:lstStyle/>
          <a:p>
            <a:endParaRPr lang="en-US"/>
          </a:p>
        </p:txBody>
      </p:sp>
      <p:sp>
        <p:nvSpPr>
          <p:cNvPr id="12" name="Rectangle 11"/>
          <p:cNvSpPr/>
          <p:nvPr userDrawn="1"/>
        </p:nvSpPr>
        <p:spPr>
          <a:xfrm>
            <a:off x="8757867" y="6409840"/>
            <a:ext cx="386133" cy="3566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5"/>
          <p:cNvSpPr txBox="1">
            <a:spLocks/>
          </p:cNvSpPr>
          <p:nvPr userDrawn="1"/>
        </p:nvSpPr>
        <p:spPr>
          <a:xfrm>
            <a:off x="8579191" y="6475989"/>
            <a:ext cx="521064" cy="187109"/>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Cambria"/>
                <a:ea typeface="+mn-ea"/>
                <a:cs typeface="Cambr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C770233-11C0-B344-9D50-51266F7133AC}" type="slidenum">
              <a:rPr lang="en-US" sz="900" smtClean="0"/>
              <a:t>‹#›</a:t>
            </a:fld>
            <a:endParaRPr lang="en-US" sz="900" dirty="0"/>
          </a:p>
        </p:txBody>
      </p:sp>
    </p:spTree>
    <p:extLst>
      <p:ext uri="{BB962C8B-B14F-4D97-AF65-F5344CB8AC3E}">
        <p14:creationId xmlns:p14="http://schemas.microsoft.com/office/powerpoint/2010/main" val="132245212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Rectangle 12"/>
          <p:cNvSpPr/>
          <p:nvPr userDrawn="1"/>
        </p:nvSpPr>
        <p:spPr>
          <a:xfrm>
            <a:off x="227641" y="721277"/>
            <a:ext cx="8720706" cy="59263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3B443587-3D14-C843-929B-E30DBA82353B}" type="datetimeFigureOut">
              <a:rPr lang="en-US" smtClean="0"/>
              <a:t>9/28/2014</a:t>
            </a:fld>
            <a:endParaRPr lang="en-US"/>
          </a:p>
        </p:txBody>
      </p:sp>
      <p:sp>
        <p:nvSpPr>
          <p:cNvPr id="4" name="Footer Placeholder 3"/>
          <p:cNvSpPr>
            <a:spLocks noGrp="1"/>
          </p:cNvSpPr>
          <p:nvPr>
            <p:ph type="ftr" sz="quarter" idx="11"/>
          </p:nvPr>
        </p:nvSpPr>
        <p:spPr/>
        <p:txBody>
          <a:bodyPr/>
          <a:lstStyle/>
          <a:p>
            <a:endParaRPr lang="en-US"/>
          </a:p>
        </p:txBody>
      </p:sp>
      <p:sp>
        <p:nvSpPr>
          <p:cNvPr id="10" name="Title 1"/>
          <p:cNvSpPr>
            <a:spLocks noGrp="1"/>
          </p:cNvSpPr>
          <p:nvPr>
            <p:ph type="title"/>
          </p:nvPr>
        </p:nvSpPr>
        <p:spPr>
          <a:xfrm>
            <a:off x="457200" y="912163"/>
            <a:ext cx="8229600" cy="803443"/>
          </a:xfrm>
          <a:prstGeom prst="rect">
            <a:avLst/>
          </a:prstGeom>
        </p:spPr>
        <p:txBody>
          <a:bodyPr/>
          <a:lstStyle>
            <a:lvl1pPr algn="l">
              <a:defRPr sz="2800" b="1" i="0">
                <a:latin typeface="Helvetica"/>
                <a:cs typeface="Helvetica"/>
              </a:defRPr>
            </a:lvl1pPr>
          </a:lstStyle>
          <a:p>
            <a:r>
              <a:rPr lang="en-US" dirty="0" smtClean="0"/>
              <a:t>Click to edit Master title style</a:t>
            </a:r>
            <a:endParaRPr lang="en-US" dirty="0"/>
          </a:p>
        </p:txBody>
      </p:sp>
      <p:sp>
        <p:nvSpPr>
          <p:cNvPr id="8" name="Rectangle 7"/>
          <p:cNvSpPr/>
          <p:nvPr userDrawn="1"/>
        </p:nvSpPr>
        <p:spPr>
          <a:xfrm>
            <a:off x="8757867" y="6409840"/>
            <a:ext cx="386133" cy="3566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5"/>
          <p:cNvSpPr txBox="1">
            <a:spLocks/>
          </p:cNvSpPr>
          <p:nvPr userDrawn="1"/>
        </p:nvSpPr>
        <p:spPr>
          <a:xfrm>
            <a:off x="8579191" y="6475989"/>
            <a:ext cx="521064" cy="187109"/>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Cambria"/>
                <a:ea typeface="+mn-ea"/>
                <a:cs typeface="Cambr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C770233-11C0-B344-9D50-51266F7133AC}" type="slidenum">
              <a:rPr lang="en-US" sz="900" smtClean="0"/>
              <a:t>‹#›</a:t>
            </a:fld>
            <a:endParaRPr lang="en-US" sz="900" dirty="0"/>
          </a:p>
        </p:txBody>
      </p:sp>
    </p:spTree>
    <p:extLst>
      <p:ext uri="{BB962C8B-B14F-4D97-AF65-F5344CB8AC3E}">
        <p14:creationId xmlns:p14="http://schemas.microsoft.com/office/powerpoint/2010/main" val="382961751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1" name="Rectangle 10"/>
          <p:cNvSpPr/>
          <p:nvPr userDrawn="1"/>
        </p:nvSpPr>
        <p:spPr>
          <a:xfrm>
            <a:off x="227641" y="721277"/>
            <a:ext cx="8720706" cy="59263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3B443587-3D14-C843-929B-E30DBA82353B}" type="datetimeFigureOut">
              <a:rPr lang="en-US" smtClean="0"/>
              <a:t>9/28/2014</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userDrawn="1"/>
        </p:nvSpPr>
        <p:spPr>
          <a:xfrm>
            <a:off x="8757867" y="6409840"/>
            <a:ext cx="386133" cy="3566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5"/>
          <p:cNvSpPr txBox="1">
            <a:spLocks/>
          </p:cNvSpPr>
          <p:nvPr userDrawn="1"/>
        </p:nvSpPr>
        <p:spPr>
          <a:xfrm>
            <a:off x="8579191" y="6475989"/>
            <a:ext cx="521064" cy="187109"/>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Cambria"/>
                <a:ea typeface="+mn-ea"/>
                <a:cs typeface="Cambr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C770233-11C0-B344-9D50-51266F7133AC}" type="slidenum">
              <a:rPr lang="en-US" sz="900" smtClean="0"/>
              <a:t>‹#›</a:t>
            </a:fld>
            <a:endParaRPr lang="en-US" sz="900" dirty="0"/>
          </a:p>
        </p:txBody>
      </p:sp>
    </p:spTree>
    <p:extLst>
      <p:ext uri="{BB962C8B-B14F-4D97-AF65-F5344CB8AC3E}">
        <p14:creationId xmlns:p14="http://schemas.microsoft.com/office/powerpoint/2010/main" val="211517497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Rectangle 13"/>
          <p:cNvSpPr/>
          <p:nvPr userDrawn="1"/>
        </p:nvSpPr>
        <p:spPr>
          <a:xfrm>
            <a:off x="227641" y="721277"/>
            <a:ext cx="8720706" cy="59263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900862"/>
            <a:ext cx="3008313" cy="708876"/>
          </a:xfrm>
          <a:prstGeom prst="rect">
            <a:avLst/>
          </a:prstGeom>
        </p:spPr>
        <p:txBody>
          <a:bodyPr anchor="b"/>
          <a:lstStyle>
            <a:lvl1pPr algn="l">
              <a:defRPr sz="2000" b="1" i="0">
                <a:latin typeface="Helvetica"/>
                <a:cs typeface="Helvetica"/>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900862"/>
            <a:ext cx="5111750" cy="5567626"/>
          </a:xfrm>
        </p:spPr>
        <p:txBody>
          <a:bodyPr>
            <a:normAutofit/>
          </a:bodyPr>
          <a:lstStyle>
            <a:lvl1pPr>
              <a:defRPr sz="2800"/>
            </a:lvl1pPr>
            <a:lvl2pPr>
              <a:defRPr sz="2800"/>
            </a:lvl2pPr>
            <a:lvl3pPr>
              <a:defRPr sz="2800"/>
            </a:lvl3pPr>
            <a:lvl4pPr>
              <a:defRPr sz="2800"/>
            </a:lvl4pPr>
            <a:lvl5pPr>
              <a:defRPr sz="28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803189"/>
            <a:ext cx="3008313" cy="4665299"/>
          </a:xfrm>
        </p:spPr>
        <p:txBody>
          <a:bodyPr/>
          <a:lstStyle>
            <a:lvl1pPr marL="0" indent="0">
              <a:buNone/>
              <a:defRPr sz="1400">
                <a:latin typeface="Cambr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443587-3D14-C843-929B-E30DBA82353B}" type="datetimeFigureOut">
              <a:rPr lang="en-US" smtClean="0"/>
              <a:t>9/28/2014</a:t>
            </a:fld>
            <a:endParaRPr lang="en-US"/>
          </a:p>
        </p:txBody>
      </p:sp>
      <p:sp>
        <p:nvSpPr>
          <p:cNvPr id="6" name="Footer Placeholder 5"/>
          <p:cNvSpPr>
            <a:spLocks noGrp="1"/>
          </p:cNvSpPr>
          <p:nvPr>
            <p:ph type="ftr" sz="quarter" idx="11"/>
          </p:nvPr>
        </p:nvSpPr>
        <p:spPr/>
        <p:txBody>
          <a:bodyPr/>
          <a:lstStyle/>
          <a:p>
            <a:endParaRPr lang="en-US"/>
          </a:p>
        </p:txBody>
      </p:sp>
      <p:sp>
        <p:nvSpPr>
          <p:cNvPr id="10" name="Rectangle 9"/>
          <p:cNvSpPr/>
          <p:nvPr userDrawn="1"/>
        </p:nvSpPr>
        <p:spPr>
          <a:xfrm>
            <a:off x="8757867" y="6409840"/>
            <a:ext cx="386133" cy="3566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5"/>
          <p:cNvSpPr txBox="1">
            <a:spLocks/>
          </p:cNvSpPr>
          <p:nvPr userDrawn="1"/>
        </p:nvSpPr>
        <p:spPr>
          <a:xfrm>
            <a:off x="8579191" y="6475989"/>
            <a:ext cx="521064" cy="187109"/>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Cambria"/>
                <a:ea typeface="+mn-ea"/>
                <a:cs typeface="Cambr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C770233-11C0-B344-9D50-51266F7133AC}" type="slidenum">
              <a:rPr lang="en-US" sz="900" smtClean="0"/>
              <a:t>‹#›</a:t>
            </a:fld>
            <a:endParaRPr lang="en-US" sz="900" dirty="0"/>
          </a:p>
        </p:txBody>
      </p:sp>
    </p:spTree>
    <p:extLst>
      <p:ext uri="{BB962C8B-B14F-4D97-AF65-F5344CB8AC3E}">
        <p14:creationId xmlns:p14="http://schemas.microsoft.com/office/powerpoint/2010/main" val="260001805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userDrawn="1"/>
        </p:nvSpPr>
        <p:spPr>
          <a:xfrm>
            <a:off x="227641" y="721277"/>
            <a:ext cx="8720706" cy="59263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5754" y="5482639"/>
            <a:ext cx="5486400" cy="40521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625754" y="987834"/>
            <a:ext cx="7953437" cy="43795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5754" y="5887849"/>
            <a:ext cx="5486400" cy="5205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443587-3D14-C843-929B-E30DBA82353B}" type="datetimeFigureOut">
              <a:rPr lang="en-US" smtClean="0"/>
              <a:t>9/28/2014</a:t>
            </a:fld>
            <a:endParaRPr lang="en-US"/>
          </a:p>
        </p:txBody>
      </p:sp>
      <p:sp>
        <p:nvSpPr>
          <p:cNvPr id="6" name="Footer Placeholder 5"/>
          <p:cNvSpPr>
            <a:spLocks noGrp="1"/>
          </p:cNvSpPr>
          <p:nvPr>
            <p:ph type="ftr" sz="quarter" idx="11"/>
          </p:nvPr>
        </p:nvSpPr>
        <p:spPr/>
        <p:txBody>
          <a:bodyPr/>
          <a:lstStyle/>
          <a:p>
            <a:endParaRPr lang="en-US"/>
          </a:p>
        </p:txBody>
      </p:sp>
      <p:sp>
        <p:nvSpPr>
          <p:cNvPr id="10" name="Rectangle 9"/>
          <p:cNvSpPr/>
          <p:nvPr userDrawn="1"/>
        </p:nvSpPr>
        <p:spPr>
          <a:xfrm>
            <a:off x="8757867" y="6409840"/>
            <a:ext cx="386133" cy="3566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5"/>
          <p:cNvSpPr txBox="1">
            <a:spLocks/>
          </p:cNvSpPr>
          <p:nvPr userDrawn="1"/>
        </p:nvSpPr>
        <p:spPr>
          <a:xfrm>
            <a:off x="8579191" y="6475989"/>
            <a:ext cx="521064" cy="187109"/>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Cambria"/>
                <a:ea typeface="+mn-ea"/>
                <a:cs typeface="Cambr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C770233-11C0-B344-9D50-51266F7133AC}" type="slidenum">
              <a:rPr lang="en-US" sz="900" smtClean="0"/>
              <a:t>‹#›</a:t>
            </a:fld>
            <a:endParaRPr lang="en-US" sz="900" dirty="0"/>
          </a:p>
        </p:txBody>
      </p:sp>
    </p:spTree>
    <p:extLst>
      <p:ext uri="{BB962C8B-B14F-4D97-AF65-F5344CB8AC3E}">
        <p14:creationId xmlns:p14="http://schemas.microsoft.com/office/powerpoint/2010/main" val="289353906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0E2DC"/>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170931"/>
            <a:ext cx="8229600" cy="418541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570584"/>
          </a:xfrm>
          <a:prstGeom prst="rect">
            <a:avLst/>
          </a:prstGeom>
          <a:solidFill>
            <a:srgbClr val="2727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13"/>
          <a:stretch>
            <a:fillRect/>
          </a:stretch>
        </p:blipFill>
        <p:spPr>
          <a:xfrm>
            <a:off x="227642" y="123190"/>
            <a:ext cx="1156608" cy="352955"/>
          </a:xfrm>
          <a:prstGeom prst="rect">
            <a:avLst/>
          </a:prstGeom>
        </p:spPr>
      </p:pic>
      <p:sp>
        <p:nvSpPr>
          <p:cNvPr id="4" name="Date Placeholder 3"/>
          <p:cNvSpPr>
            <a:spLocks noGrp="1"/>
          </p:cNvSpPr>
          <p:nvPr>
            <p:ph type="dt" sz="half" idx="2"/>
          </p:nvPr>
        </p:nvSpPr>
        <p:spPr>
          <a:xfrm>
            <a:off x="8215323" y="123190"/>
            <a:ext cx="800517" cy="332179"/>
          </a:xfrm>
          <a:prstGeom prst="rect">
            <a:avLst/>
          </a:prstGeom>
        </p:spPr>
        <p:txBody>
          <a:bodyPr vert="horz" lIns="91440" tIns="45720" rIns="91440" bIns="45720" rtlCol="0" anchor="ctr"/>
          <a:lstStyle>
            <a:lvl1pPr algn="l">
              <a:defRPr sz="1200">
                <a:solidFill>
                  <a:schemeClr val="bg1"/>
                </a:solidFill>
                <a:latin typeface="12 pt. Helvetica* 65 Medium   06472"/>
              </a:defRPr>
            </a:lvl1pPr>
          </a:lstStyle>
          <a:p>
            <a:r>
              <a:rPr lang="en-US" dirty="0" smtClean="0"/>
              <a:t>8/6/14</a:t>
            </a:r>
            <a:endParaRPr lang="en-US" dirty="0"/>
          </a:p>
        </p:txBody>
      </p:sp>
      <p:sp>
        <p:nvSpPr>
          <p:cNvPr id="5" name="Footer Placeholder 4"/>
          <p:cNvSpPr>
            <a:spLocks noGrp="1"/>
          </p:cNvSpPr>
          <p:nvPr>
            <p:ph type="ftr" sz="quarter" idx="3"/>
          </p:nvPr>
        </p:nvSpPr>
        <p:spPr>
          <a:xfrm>
            <a:off x="3688678" y="123191"/>
            <a:ext cx="4248966" cy="332179"/>
          </a:xfrm>
          <a:prstGeom prst="rect">
            <a:avLst/>
          </a:prstGeom>
        </p:spPr>
        <p:txBody>
          <a:bodyPr vert="horz" lIns="91440" tIns="45720" rIns="91440" bIns="45720" rtlCol="0" anchor="ctr"/>
          <a:lstStyle>
            <a:lvl1pPr algn="r">
              <a:defRPr sz="1200">
                <a:solidFill>
                  <a:schemeClr val="bg1"/>
                </a:solidFill>
                <a:latin typeface="12 pt. Helvetica* 65 Medium   06472"/>
              </a:defRPr>
            </a:lvl1pPr>
          </a:lstStyle>
          <a:p>
            <a:r>
              <a:rPr lang="en-US" dirty="0" smtClean="0"/>
              <a:t>Presentation Title</a:t>
            </a:r>
            <a:endParaRPr lang="en-US" dirty="0"/>
          </a:p>
        </p:txBody>
      </p:sp>
    </p:spTree>
    <p:extLst>
      <p:ext uri="{BB962C8B-B14F-4D97-AF65-F5344CB8AC3E}">
        <p14:creationId xmlns:p14="http://schemas.microsoft.com/office/powerpoint/2010/main" val="94746503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Cambria"/>
          <a:ea typeface="+mn-ea"/>
          <a:cs typeface="Cambria"/>
        </a:defRPr>
      </a:lvl2pPr>
      <a:lvl3pPr marL="1143000" indent="-228600" algn="l" defTabSz="457200" rtl="0" eaLnBrk="1" latinLnBrk="0" hangingPunct="1">
        <a:spcBef>
          <a:spcPct val="20000"/>
        </a:spcBef>
        <a:buFont typeface="Arial"/>
        <a:buChar char="•"/>
        <a:defRPr sz="2800" kern="1200">
          <a:solidFill>
            <a:schemeClr val="tx1"/>
          </a:solidFill>
          <a:latin typeface="Cambria"/>
          <a:ea typeface="+mn-ea"/>
          <a:cs typeface="Cambria"/>
        </a:defRPr>
      </a:lvl3pPr>
      <a:lvl4pPr marL="1600200" indent="-228600" algn="l" defTabSz="457200" rtl="0" eaLnBrk="1" latinLnBrk="0" hangingPunct="1">
        <a:spcBef>
          <a:spcPct val="20000"/>
        </a:spcBef>
        <a:buFont typeface="Arial"/>
        <a:buChar char="–"/>
        <a:defRPr sz="2800" kern="1200">
          <a:solidFill>
            <a:schemeClr val="tx1"/>
          </a:solidFill>
          <a:latin typeface="Cambria"/>
          <a:ea typeface="+mn-ea"/>
          <a:cs typeface="Cambria"/>
        </a:defRPr>
      </a:lvl4pPr>
      <a:lvl5pPr marL="2057400" indent="-228600" algn="l" defTabSz="457200" rtl="0" eaLnBrk="1" latinLnBrk="0" hangingPunct="1">
        <a:spcBef>
          <a:spcPct val="20000"/>
        </a:spcBef>
        <a:buFont typeface="Arial"/>
        <a:buChar char="»"/>
        <a:defRPr sz="2800" kern="1200">
          <a:solidFill>
            <a:schemeClr val="tx1"/>
          </a:solidFill>
          <a:latin typeface="Cambria"/>
          <a:ea typeface="+mn-ea"/>
          <a:cs typeface="Cambr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tinyurl.com/idigbiodc"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jpeg"/><Relationship Id="rId12"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eg"/></Relationships>
</file>

<file path=ppt/slides/_rels/slide8.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23112" y="1386446"/>
            <a:ext cx="4834647" cy="941368"/>
          </a:xfrm>
        </p:spPr>
        <p:txBody>
          <a:bodyPr/>
          <a:lstStyle/>
          <a:p>
            <a:r>
              <a:rPr lang="en-US" dirty="0" smtClean="0"/>
              <a:t>Workshop</a:t>
            </a:r>
            <a:br>
              <a:rPr lang="en-US" dirty="0" smtClean="0"/>
            </a:br>
            <a:r>
              <a:rPr lang="en-US" dirty="0" smtClean="0"/>
              <a:t>at iDigBio and AMNH</a:t>
            </a:r>
            <a:endParaRPr lang="en-US" dirty="0"/>
          </a:p>
        </p:txBody>
      </p:sp>
      <p:sp>
        <p:nvSpPr>
          <p:cNvPr id="3" name="Subtitle 2"/>
          <p:cNvSpPr>
            <a:spLocks noGrp="1"/>
          </p:cNvSpPr>
          <p:nvPr>
            <p:ph type="subTitle" idx="1"/>
          </p:nvPr>
        </p:nvSpPr>
        <p:spPr>
          <a:xfrm>
            <a:off x="7273685" y="4736280"/>
            <a:ext cx="1870315" cy="713126"/>
          </a:xfrm>
        </p:spPr>
        <p:txBody>
          <a:bodyPr>
            <a:noAutofit/>
          </a:bodyPr>
          <a:lstStyle/>
          <a:p>
            <a:r>
              <a:rPr lang="en-US" sz="1800" i="1" dirty="0" smtClean="0"/>
              <a:t>@</a:t>
            </a:r>
            <a:r>
              <a:rPr lang="en-US" sz="1800" i="1" dirty="0" err="1" smtClean="0"/>
              <a:t>idbdeb</a:t>
            </a:r>
            <a:endParaRPr lang="en-US" sz="1800" i="1" dirty="0" smtClean="0"/>
          </a:p>
          <a:p>
            <a:r>
              <a:rPr lang="en-US" sz="1800" i="1" dirty="0"/>
              <a:t>@</a:t>
            </a:r>
            <a:r>
              <a:rPr lang="en-US" sz="1800" i="1" dirty="0" err="1" smtClean="0"/>
              <a:t>datacarpentry</a:t>
            </a:r>
            <a:endParaRPr lang="en-US" sz="1800" i="1" dirty="0" smtClean="0"/>
          </a:p>
          <a:p>
            <a:r>
              <a:rPr lang="en-US" sz="1800" i="1" dirty="0" smtClean="0"/>
              <a:t>@idigbio</a:t>
            </a:r>
            <a:endParaRPr lang="en-US" sz="1800"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621" y="1098558"/>
            <a:ext cx="1999035" cy="199903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3685" y="3514017"/>
            <a:ext cx="1057611" cy="1222262"/>
          </a:xfrm>
          <a:prstGeom prst="rect">
            <a:avLst/>
          </a:prstGeom>
        </p:spPr>
      </p:pic>
      <p:sp>
        <p:nvSpPr>
          <p:cNvPr id="6" name="Subtitle 2"/>
          <p:cNvSpPr txBox="1">
            <a:spLocks/>
          </p:cNvSpPr>
          <p:nvPr/>
        </p:nvSpPr>
        <p:spPr>
          <a:xfrm>
            <a:off x="838199" y="3234408"/>
            <a:ext cx="7194917" cy="710360"/>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200" kern="1200">
                <a:solidFill>
                  <a:schemeClr val="tx1">
                    <a:lumMod val="85000"/>
                    <a:lumOff val="15000"/>
                  </a:schemeClr>
                </a:solidFill>
                <a:effectLst>
                  <a:outerShdw blurRad="38100" dist="38100" dir="2700000" algn="tl">
                    <a:srgbClr val="000000">
                      <a:alpha val="43137"/>
                    </a:srgbClr>
                  </a:outerShdw>
                </a:effectLst>
                <a:latin typeface="Cambria"/>
                <a:ea typeface="+mn-ea"/>
                <a:cs typeface="Helvetica"/>
              </a:defRPr>
            </a:lvl1pPr>
            <a:lvl2pPr marL="457200" indent="0" algn="ctr" defTabSz="457200" rtl="0" eaLnBrk="1" latinLnBrk="0" hangingPunct="1">
              <a:spcBef>
                <a:spcPct val="20000"/>
              </a:spcBef>
              <a:buFont typeface="Arial"/>
              <a:buNone/>
              <a:defRPr sz="2800" kern="1200">
                <a:solidFill>
                  <a:schemeClr val="tx1">
                    <a:tint val="75000"/>
                  </a:schemeClr>
                </a:solidFill>
                <a:latin typeface="Cambria"/>
                <a:ea typeface="+mn-ea"/>
                <a:cs typeface="Cambria"/>
              </a:defRPr>
            </a:lvl2pPr>
            <a:lvl3pPr marL="914400" indent="0" algn="ctr" defTabSz="457200" rtl="0" eaLnBrk="1" latinLnBrk="0" hangingPunct="1">
              <a:spcBef>
                <a:spcPct val="20000"/>
              </a:spcBef>
              <a:buFont typeface="Arial"/>
              <a:buNone/>
              <a:defRPr sz="2800" kern="1200">
                <a:solidFill>
                  <a:schemeClr val="tx1">
                    <a:tint val="75000"/>
                  </a:schemeClr>
                </a:solidFill>
                <a:latin typeface="Cambria"/>
                <a:ea typeface="+mn-ea"/>
                <a:cs typeface="Cambria"/>
              </a:defRPr>
            </a:lvl3pPr>
            <a:lvl4pPr marL="1371600" indent="0" algn="ctr" defTabSz="457200" rtl="0" eaLnBrk="1" latinLnBrk="0" hangingPunct="1">
              <a:spcBef>
                <a:spcPct val="20000"/>
              </a:spcBef>
              <a:buFont typeface="Arial"/>
              <a:buNone/>
              <a:defRPr sz="2800" kern="1200">
                <a:solidFill>
                  <a:schemeClr val="tx1">
                    <a:tint val="75000"/>
                  </a:schemeClr>
                </a:solidFill>
                <a:latin typeface="Cambria"/>
                <a:ea typeface="+mn-ea"/>
                <a:cs typeface="Cambria"/>
              </a:defRPr>
            </a:lvl4pPr>
            <a:lvl5pPr marL="1828800" indent="0" algn="ctr" defTabSz="457200" rtl="0" eaLnBrk="1" latinLnBrk="0" hangingPunct="1">
              <a:spcBef>
                <a:spcPct val="20000"/>
              </a:spcBef>
              <a:buFont typeface="Arial"/>
              <a:buNone/>
              <a:defRPr sz="2800" kern="1200">
                <a:solidFill>
                  <a:schemeClr val="tx1">
                    <a:tint val="75000"/>
                  </a:schemeClr>
                </a:solidFill>
                <a:latin typeface="Cambria"/>
                <a:ea typeface="+mn-ea"/>
                <a:cs typeface="Cambr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200" i="1" dirty="0" smtClean="0"/>
              <a:t>Making data science more efficient</a:t>
            </a:r>
          </a:p>
          <a:p>
            <a:endParaRPr lang="en-US" i="1" dirty="0" smtClean="0"/>
          </a:p>
        </p:txBody>
      </p:sp>
      <p:sp>
        <p:nvSpPr>
          <p:cNvPr id="7" name="Subtitle 2"/>
          <p:cNvSpPr txBox="1">
            <a:spLocks/>
          </p:cNvSpPr>
          <p:nvPr/>
        </p:nvSpPr>
        <p:spPr>
          <a:xfrm>
            <a:off x="838199" y="4089371"/>
            <a:ext cx="7194917" cy="1360034"/>
          </a:xfrm>
          <a:prstGeom prst="rect">
            <a:avLst/>
          </a:prstGeom>
        </p:spPr>
        <p:txBody>
          <a:bodyPr vert="horz" lIns="91440" tIns="45720" rIns="91440" bIns="45720" rtlCol="0">
            <a:normAutofit fontScale="92500" lnSpcReduction="10000"/>
          </a:bodyPr>
          <a:lstStyle>
            <a:lvl1pPr marL="0" indent="0" algn="l" defTabSz="457200" rtl="0" eaLnBrk="1" latinLnBrk="0" hangingPunct="1">
              <a:spcBef>
                <a:spcPct val="20000"/>
              </a:spcBef>
              <a:buFont typeface="Arial"/>
              <a:buNone/>
              <a:defRPr sz="2200" kern="1200">
                <a:solidFill>
                  <a:schemeClr val="tx1">
                    <a:lumMod val="85000"/>
                    <a:lumOff val="15000"/>
                  </a:schemeClr>
                </a:solidFill>
                <a:effectLst>
                  <a:outerShdw blurRad="38100" dist="38100" dir="2700000" algn="tl">
                    <a:srgbClr val="000000">
                      <a:alpha val="43137"/>
                    </a:srgbClr>
                  </a:outerShdw>
                </a:effectLst>
                <a:latin typeface="Cambria"/>
                <a:ea typeface="+mn-ea"/>
                <a:cs typeface="Helvetica"/>
              </a:defRPr>
            </a:lvl1pPr>
            <a:lvl2pPr marL="457200" indent="0" algn="ctr" defTabSz="457200" rtl="0" eaLnBrk="1" latinLnBrk="0" hangingPunct="1">
              <a:spcBef>
                <a:spcPct val="20000"/>
              </a:spcBef>
              <a:buFont typeface="Arial"/>
              <a:buNone/>
              <a:defRPr sz="2800" kern="1200">
                <a:solidFill>
                  <a:schemeClr val="tx1">
                    <a:tint val="75000"/>
                  </a:schemeClr>
                </a:solidFill>
                <a:latin typeface="Cambria"/>
                <a:ea typeface="+mn-ea"/>
                <a:cs typeface="Cambria"/>
              </a:defRPr>
            </a:lvl2pPr>
            <a:lvl3pPr marL="914400" indent="0" algn="ctr" defTabSz="457200" rtl="0" eaLnBrk="1" latinLnBrk="0" hangingPunct="1">
              <a:spcBef>
                <a:spcPct val="20000"/>
              </a:spcBef>
              <a:buFont typeface="Arial"/>
              <a:buNone/>
              <a:defRPr sz="2800" kern="1200">
                <a:solidFill>
                  <a:schemeClr val="tx1">
                    <a:tint val="75000"/>
                  </a:schemeClr>
                </a:solidFill>
                <a:latin typeface="Cambria"/>
                <a:ea typeface="+mn-ea"/>
                <a:cs typeface="Cambria"/>
              </a:defRPr>
            </a:lvl3pPr>
            <a:lvl4pPr marL="1371600" indent="0" algn="ctr" defTabSz="457200" rtl="0" eaLnBrk="1" latinLnBrk="0" hangingPunct="1">
              <a:spcBef>
                <a:spcPct val="20000"/>
              </a:spcBef>
              <a:buFont typeface="Arial"/>
              <a:buNone/>
              <a:defRPr sz="2800" kern="1200">
                <a:solidFill>
                  <a:schemeClr val="tx1">
                    <a:tint val="75000"/>
                  </a:schemeClr>
                </a:solidFill>
                <a:latin typeface="Cambria"/>
                <a:ea typeface="+mn-ea"/>
                <a:cs typeface="Cambria"/>
              </a:defRPr>
            </a:lvl4pPr>
            <a:lvl5pPr marL="1828800" indent="0" algn="ctr" defTabSz="457200" rtl="0" eaLnBrk="1" latinLnBrk="0" hangingPunct="1">
              <a:spcBef>
                <a:spcPct val="20000"/>
              </a:spcBef>
              <a:buFont typeface="Arial"/>
              <a:buNone/>
              <a:defRPr sz="2800" kern="1200">
                <a:solidFill>
                  <a:schemeClr val="tx1">
                    <a:tint val="75000"/>
                  </a:schemeClr>
                </a:solidFill>
                <a:latin typeface="Cambria"/>
                <a:ea typeface="+mn-ea"/>
                <a:cs typeface="Cambr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i="1" dirty="0" smtClean="0"/>
              <a:t>29-30 </a:t>
            </a:r>
            <a:r>
              <a:rPr lang="en-US" sz="2000" i="1" dirty="0"/>
              <a:t>Sep 2014</a:t>
            </a:r>
          </a:p>
          <a:p>
            <a:r>
              <a:rPr lang="en-US" sz="2000" i="1" dirty="0" smtClean="0"/>
              <a:t>Deborah Paul, and the entire planning team</a:t>
            </a:r>
          </a:p>
          <a:p>
            <a:r>
              <a:rPr lang="en-US" sz="2000" i="1" dirty="0" smtClean="0"/>
              <a:t>iDigBio, University of Florida and the </a:t>
            </a:r>
          </a:p>
          <a:p>
            <a:r>
              <a:rPr lang="en-US" sz="2000" i="1" dirty="0" smtClean="0"/>
              <a:t>American Museum of Natural History (AMNH), New York</a:t>
            </a:r>
            <a:endParaRPr lang="en-US" sz="2000" i="1" dirty="0"/>
          </a:p>
        </p:txBody>
      </p:sp>
    </p:spTree>
    <p:extLst>
      <p:ext uri="{BB962C8B-B14F-4D97-AF65-F5344CB8AC3E}">
        <p14:creationId xmlns:p14="http://schemas.microsoft.com/office/powerpoint/2010/main" val="22446155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95831"/>
            <a:ext cx="8229600" cy="571500"/>
          </a:xfrm>
        </p:spPr>
        <p:txBody>
          <a:bodyPr>
            <a:noAutofit/>
          </a:bodyPr>
          <a:lstStyle/>
          <a:p>
            <a:r>
              <a:rPr lang="en-US" sz="3600" spc="-100" dirty="0">
                <a:latin typeface="+mj-lt"/>
              </a:rPr>
              <a:t>iDigBio – Integrated Digitized Biocollections</a:t>
            </a:r>
            <a:endParaRPr lang="en-US" sz="3600" dirty="0">
              <a:latin typeface="+mj-lt"/>
            </a:endParaRPr>
          </a:p>
        </p:txBody>
      </p:sp>
      <p:pic>
        <p:nvPicPr>
          <p:cNvPr id="6" name="Picture 5" descr="LogoiDigBio4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21397">
            <a:off x="3243245" y="2981659"/>
            <a:ext cx="2505135" cy="2536765"/>
          </a:xfrm>
          <a:prstGeom prst="rect">
            <a:avLst/>
          </a:prstGeom>
        </p:spPr>
      </p:pic>
      <p:sp>
        <p:nvSpPr>
          <p:cNvPr id="7" name="TextBox 6"/>
          <p:cNvSpPr txBox="1"/>
          <p:nvPr/>
        </p:nvSpPr>
        <p:spPr>
          <a:xfrm>
            <a:off x="533347" y="1351815"/>
            <a:ext cx="8253987" cy="707886"/>
          </a:xfrm>
          <a:prstGeom prst="rect">
            <a:avLst/>
          </a:prstGeom>
          <a:noFill/>
        </p:spPr>
        <p:txBody>
          <a:bodyPr wrap="square" rtlCol="0">
            <a:spAutoFit/>
          </a:bodyPr>
          <a:lstStyle/>
          <a:p>
            <a:r>
              <a:rPr lang="en-US" sz="2000" dirty="0" smtClean="0">
                <a:solidFill>
                  <a:srgbClr val="292934"/>
                </a:solidFill>
              </a:rPr>
              <a:t>10 year effort to digitize and mobilize the scientific information associated with </a:t>
            </a:r>
            <a:r>
              <a:rPr lang="en-US" sz="2000" dirty="0" smtClean="0">
                <a:solidFill>
                  <a:schemeClr val="accent1"/>
                </a:solidFill>
                <a:effectLst>
                  <a:outerShdw blurRad="38100" dist="38100" dir="2700000" algn="tl">
                    <a:srgbClr val="000000">
                      <a:alpha val="43137"/>
                    </a:srgbClr>
                  </a:outerShdw>
                </a:effectLst>
              </a:rPr>
              <a:t>vouchered specimens</a:t>
            </a:r>
            <a:r>
              <a:rPr lang="en-US" sz="2000" dirty="0" smtClean="0"/>
              <a:t> held</a:t>
            </a:r>
            <a:r>
              <a:rPr lang="en-US" sz="2000" dirty="0" smtClean="0">
                <a:solidFill>
                  <a:srgbClr val="292934"/>
                </a:solidFill>
              </a:rPr>
              <a:t> in U.S. research collections (Larry Page – PI)</a:t>
            </a:r>
            <a:endParaRPr lang="en-US" sz="2000" dirty="0">
              <a:solidFill>
                <a:srgbClr val="292934"/>
              </a:solidFill>
            </a:endParaRPr>
          </a:p>
        </p:txBody>
      </p:sp>
      <p:sp>
        <p:nvSpPr>
          <p:cNvPr id="8" name="Rectangle 7"/>
          <p:cNvSpPr/>
          <p:nvPr/>
        </p:nvSpPr>
        <p:spPr>
          <a:xfrm>
            <a:off x="457200" y="4410995"/>
            <a:ext cx="3143113" cy="1107996"/>
          </a:xfrm>
          <a:prstGeom prst="rect">
            <a:avLst/>
          </a:prstGeom>
        </p:spPr>
        <p:txBody>
          <a:bodyPr wrap="square">
            <a:spAutoFit/>
          </a:bodyPr>
          <a:lstStyle/>
          <a:p>
            <a:r>
              <a:rPr lang="en-US" sz="2200" dirty="0" smtClean="0">
                <a:solidFill>
                  <a:srgbClr val="00B050"/>
                </a:solidFill>
                <a:effectLst>
                  <a:outerShdw blurRad="38100" dist="38100" dir="2700000" algn="tl">
                    <a:srgbClr val="000000">
                      <a:alpha val="43137"/>
                    </a:srgbClr>
                  </a:outerShdw>
                </a:effectLst>
              </a:rPr>
              <a:t>Develop </a:t>
            </a:r>
            <a:r>
              <a:rPr lang="en-US" sz="2200" u="sng" dirty="0" smtClean="0">
                <a:solidFill>
                  <a:srgbClr val="00B050"/>
                </a:solidFill>
                <a:effectLst>
                  <a:outerShdw blurRad="38100" dist="38100" dir="2700000" algn="tl">
                    <a:srgbClr val="000000">
                      <a:alpha val="43137"/>
                    </a:srgbClr>
                  </a:outerShdw>
                </a:effectLst>
              </a:rPr>
              <a:t>research use cases</a:t>
            </a:r>
            <a:r>
              <a:rPr lang="en-US" sz="2200" dirty="0" smtClean="0">
                <a:solidFill>
                  <a:srgbClr val="00B050"/>
                </a:solidFill>
                <a:effectLst>
                  <a:outerShdw blurRad="38100" dist="38100" dir="2700000" algn="tl">
                    <a:srgbClr val="000000">
                      <a:alpha val="43137"/>
                    </a:srgbClr>
                  </a:outerShdw>
                </a:effectLst>
              </a:rPr>
              <a:t> and collaborations (Pam </a:t>
            </a:r>
            <a:r>
              <a:rPr lang="en-US" sz="2200" dirty="0" err="1" smtClean="0">
                <a:solidFill>
                  <a:srgbClr val="00B050"/>
                </a:solidFill>
                <a:effectLst>
                  <a:outerShdw blurRad="38100" dist="38100" dir="2700000" algn="tl">
                    <a:srgbClr val="000000">
                      <a:alpha val="43137"/>
                    </a:srgbClr>
                  </a:outerShdw>
                </a:effectLst>
              </a:rPr>
              <a:t>Soltis</a:t>
            </a:r>
            <a:r>
              <a:rPr lang="en-US" sz="2200" dirty="0" smtClean="0">
                <a:solidFill>
                  <a:srgbClr val="00B050"/>
                </a:solidFill>
                <a:effectLst>
                  <a:outerShdw blurRad="38100" dist="38100" dir="2700000" algn="tl">
                    <a:srgbClr val="000000">
                      <a:alpha val="43137"/>
                    </a:srgbClr>
                  </a:outerShdw>
                </a:effectLst>
              </a:rPr>
              <a:t> et al.)</a:t>
            </a:r>
          </a:p>
        </p:txBody>
      </p:sp>
      <p:sp>
        <p:nvSpPr>
          <p:cNvPr id="9" name="Rectangle 8"/>
          <p:cNvSpPr/>
          <p:nvPr/>
        </p:nvSpPr>
        <p:spPr>
          <a:xfrm>
            <a:off x="5811902" y="2656848"/>
            <a:ext cx="3117786" cy="1107996"/>
          </a:xfrm>
          <a:prstGeom prst="rect">
            <a:avLst/>
          </a:prstGeom>
        </p:spPr>
        <p:txBody>
          <a:bodyPr wrap="square">
            <a:spAutoFit/>
          </a:bodyPr>
          <a:lstStyle/>
          <a:p>
            <a:pPr marL="274320" lvl="1" indent="-274320">
              <a:buClr>
                <a:srgbClr val="726056"/>
              </a:buClr>
              <a:buSzPct val="95000"/>
            </a:pPr>
            <a:r>
              <a:rPr lang="en-US" sz="2200" dirty="0">
                <a:solidFill>
                  <a:schemeClr val="accent6">
                    <a:lumMod val="75000"/>
                  </a:schemeClr>
                </a:solidFill>
                <a:effectLst>
                  <a:outerShdw blurRad="38100" dist="38100" dir="2700000" algn="tl">
                    <a:srgbClr val="000000">
                      <a:alpha val="43137"/>
                    </a:srgbClr>
                  </a:outerShdw>
                </a:effectLst>
              </a:rPr>
              <a:t>E</a:t>
            </a:r>
            <a:r>
              <a:rPr lang="en-US" sz="2200" dirty="0" smtClean="0">
                <a:solidFill>
                  <a:schemeClr val="accent6">
                    <a:lumMod val="75000"/>
                  </a:schemeClr>
                </a:solidFill>
                <a:effectLst>
                  <a:outerShdw blurRad="38100" dist="38100" dir="2700000" algn="tl">
                    <a:srgbClr val="000000">
                      <a:alpha val="43137"/>
                    </a:srgbClr>
                  </a:outerShdw>
                </a:effectLst>
              </a:rPr>
              <a:t>ffective </a:t>
            </a:r>
            <a:r>
              <a:rPr lang="en-US" sz="2200" u="sng" dirty="0" smtClean="0">
                <a:solidFill>
                  <a:schemeClr val="accent6">
                    <a:lumMod val="75000"/>
                  </a:schemeClr>
                </a:solidFill>
                <a:effectLst>
                  <a:outerShdw blurRad="38100" dist="38100" dir="2700000" algn="tl">
                    <a:srgbClr val="000000">
                      <a:alpha val="43137"/>
                    </a:srgbClr>
                  </a:outerShdw>
                </a:effectLst>
              </a:rPr>
              <a:t>digitization</a:t>
            </a:r>
          </a:p>
          <a:p>
            <a:pPr marL="274320" lvl="1" indent="-274320">
              <a:buClr>
                <a:srgbClr val="726056"/>
              </a:buClr>
              <a:buSzPct val="95000"/>
            </a:pPr>
            <a:r>
              <a:rPr lang="en-US" sz="2200" dirty="0" smtClean="0">
                <a:solidFill>
                  <a:schemeClr val="accent6">
                    <a:lumMod val="75000"/>
                  </a:schemeClr>
                </a:solidFill>
                <a:effectLst>
                  <a:outerShdw blurRad="38100" dist="38100" dir="2700000" algn="tl">
                    <a:srgbClr val="000000">
                      <a:alpha val="43137"/>
                    </a:srgbClr>
                  </a:outerShdw>
                </a:effectLst>
              </a:rPr>
              <a:t>standards and workflows </a:t>
            </a:r>
          </a:p>
          <a:p>
            <a:pPr marL="274320" lvl="1" indent="-274320">
              <a:buClr>
                <a:srgbClr val="726056"/>
              </a:buClr>
              <a:buSzPct val="95000"/>
            </a:pPr>
            <a:r>
              <a:rPr lang="en-US" sz="2200" dirty="0" smtClean="0">
                <a:solidFill>
                  <a:schemeClr val="accent6">
                    <a:lumMod val="75000"/>
                  </a:schemeClr>
                </a:solidFill>
                <a:effectLst>
                  <a:outerShdw blurRad="38100" dist="38100" dir="2700000" algn="tl">
                    <a:srgbClr val="000000">
                      <a:alpha val="43137"/>
                    </a:srgbClr>
                  </a:outerShdw>
                </a:effectLst>
              </a:rPr>
              <a:t>(Greg Riccardi et al.)</a:t>
            </a:r>
            <a:endParaRPr lang="en-US" sz="2200" dirty="0">
              <a:solidFill>
                <a:schemeClr val="accent6">
                  <a:lumMod val="75000"/>
                </a:schemeClr>
              </a:solidFill>
              <a:effectLst>
                <a:outerShdw blurRad="38100" dist="38100" dir="2700000" algn="tl">
                  <a:srgbClr val="000000">
                    <a:alpha val="43137"/>
                  </a:srgbClr>
                </a:outerShdw>
              </a:effectLst>
            </a:endParaRPr>
          </a:p>
        </p:txBody>
      </p:sp>
      <p:sp>
        <p:nvSpPr>
          <p:cNvPr id="10" name="Rectangle 9"/>
          <p:cNvSpPr/>
          <p:nvPr/>
        </p:nvSpPr>
        <p:spPr>
          <a:xfrm>
            <a:off x="457200" y="2634405"/>
            <a:ext cx="3786180" cy="769441"/>
          </a:xfrm>
          <a:prstGeom prst="rect">
            <a:avLst/>
          </a:prstGeom>
        </p:spPr>
        <p:txBody>
          <a:bodyPr wrap="square">
            <a:spAutoFit/>
          </a:bodyPr>
          <a:lstStyle/>
          <a:p>
            <a:pPr marL="274320" lvl="1" indent="-274320">
              <a:buClr>
                <a:srgbClr val="726056"/>
              </a:buClr>
              <a:buSzPct val="95000"/>
            </a:pPr>
            <a:r>
              <a:rPr lang="en-US" sz="2200" dirty="0" smtClean="0">
                <a:solidFill>
                  <a:schemeClr val="tx2">
                    <a:lumMod val="60000"/>
                    <a:lumOff val="40000"/>
                  </a:schemeClr>
                </a:solidFill>
                <a:effectLst>
                  <a:outerShdw blurRad="38100" dist="38100" dir="2700000" algn="tl">
                    <a:srgbClr val="000000">
                      <a:alpha val="43137"/>
                    </a:srgbClr>
                  </a:outerShdw>
                </a:effectLst>
              </a:rPr>
              <a:t>Provide for </a:t>
            </a:r>
            <a:r>
              <a:rPr lang="en-US" sz="2200" u="sng" dirty="0" smtClean="0">
                <a:solidFill>
                  <a:schemeClr val="tx2">
                    <a:lumMod val="60000"/>
                    <a:lumOff val="40000"/>
                  </a:schemeClr>
                </a:solidFill>
                <a:effectLst>
                  <a:outerShdw blurRad="38100" dist="38100" dir="2700000" algn="tl">
                    <a:srgbClr val="000000">
                      <a:alpha val="43137"/>
                    </a:srgbClr>
                  </a:outerShdw>
                </a:effectLst>
              </a:rPr>
              <a:t>cyberinfrastructure</a:t>
            </a:r>
          </a:p>
          <a:p>
            <a:pPr marL="274320" lvl="1" indent="-274320">
              <a:buClr>
                <a:srgbClr val="726056"/>
              </a:buClr>
              <a:buSzPct val="95000"/>
            </a:pPr>
            <a:r>
              <a:rPr lang="en-US" sz="2200" dirty="0" smtClean="0">
                <a:solidFill>
                  <a:schemeClr val="tx2">
                    <a:lumMod val="60000"/>
                    <a:lumOff val="40000"/>
                  </a:schemeClr>
                </a:solidFill>
                <a:effectLst>
                  <a:outerShdw blurRad="38100" dist="38100" dir="2700000" algn="tl">
                    <a:srgbClr val="000000">
                      <a:alpha val="43137"/>
                    </a:srgbClr>
                  </a:outerShdw>
                </a:effectLst>
              </a:rPr>
              <a:t>needs (Jose Fortes et al.)</a:t>
            </a:r>
            <a:endParaRPr lang="en-US" sz="2200" dirty="0">
              <a:solidFill>
                <a:schemeClr val="tx2">
                  <a:lumMod val="60000"/>
                  <a:lumOff val="40000"/>
                </a:schemeClr>
              </a:solidFill>
              <a:effectLst>
                <a:outerShdw blurRad="38100" dist="38100" dir="2700000" algn="tl">
                  <a:srgbClr val="000000">
                    <a:alpha val="43137"/>
                  </a:srgbClr>
                </a:outerShdw>
              </a:effectLst>
            </a:endParaRPr>
          </a:p>
        </p:txBody>
      </p:sp>
      <p:sp>
        <p:nvSpPr>
          <p:cNvPr id="11" name="Rectangle 10"/>
          <p:cNvSpPr/>
          <p:nvPr/>
        </p:nvSpPr>
        <p:spPr>
          <a:xfrm>
            <a:off x="615644" y="6159043"/>
            <a:ext cx="8089394" cy="430887"/>
          </a:xfrm>
          <a:prstGeom prst="rect">
            <a:avLst/>
          </a:prstGeom>
        </p:spPr>
        <p:txBody>
          <a:bodyPr wrap="square">
            <a:spAutoFit/>
          </a:bodyPr>
          <a:lstStyle/>
          <a:p>
            <a:r>
              <a:rPr lang="en-US" sz="2200" b="1" i="1" dirty="0" smtClean="0">
                <a:solidFill>
                  <a:srgbClr val="800000"/>
                </a:solidFill>
              </a:rPr>
              <a:t>Plan </a:t>
            </a:r>
            <a:r>
              <a:rPr lang="en-US" sz="2200" b="1" i="1" dirty="0">
                <a:solidFill>
                  <a:srgbClr val="800000"/>
                </a:solidFill>
              </a:rPr>
              <a:t>for long-term sustainability of the national digitization effort</a:t>
            </a:r>
          </a:p>
        </p:txBody>
      </p:sp>
      <p:sp>
        <p:nvSpPr>
          <p:cNvPr id="12" name="Rectangle 11"/>
          <p:cNvSpPr/>
          <p:nvPr/>
        </p:nvSpPr>
        <p:spPr>
          <a:xfrm>
            <a:off x="5468514" y="4964993"/>
            <a:ext cx="3071052" cy="769441"/>
          </a:xfrm>
          <a:prstGeom prst="rect">
            <a:avLst/>
          </a:prstGeom>
        </p:spPr>
        <p:txBody>
          <a:bodyPr wrap="square">
            <a:spAutoFit/>
          </a:bodyPr>
          <a:lstStyle/>
          <a:p>
            <a:r>
              <a:rPr lang="en-US" sz="2200" u="sng" dirty="0" smtClean="0">
                <a:solidFill>
                  <a:srgbClr val="800000"/>
                </a:solidFill>
                <a:effectLst>
                  <a:outerShdw blurRad="38100" dist="38100" dir="2700000" algn="tl">
                    <a:srgbClr val="000000">
                      <a:alpha val="43137"/>
                    </a:srgbClr>
                  </a:outerShdw>
                </a:effectLst>
              </a:rPr>
              <a:t>Education </a:t>
            </a:r>
            <a:r>
              <a:rPr lang="en-US" sz="2200" u="sng" dirty="0">
                <a:solidFill>
                  <a:srgbClr val="800000"/>
                </a:solidFill>
                <a:effectLst>
                  <a:outerShdw blurRad="38100" dist="38100" dir="2700000" algn="tl">
                    <a:srgbClr val="000000">
                      <a:alpha val="43137"/>
                    </a:srgbClr>
                  </a:outerShdw>
                </a:effectLst>
              </a:rPr>
              <a:t>and </a:t>
            </a:r>
            <a:r>
              <a:rPr lang="en-US" sz="2200" u="sng" dirty="0" smtClean="0">
                <a:solidFill>
                  <a:srgbClr val="800000"/>
                </a:solidFill>
                <a:effectLst>
                  <a:outerShdw blurRad="38100" dist="38100" dir="2700000" algn="tl">
                    <a:srgbClr val="000000">
                      <a:alpha val="43137"/>
                    </a:srgbClr>
                  </a:outerShdw>
                </a:effectLst>
              </a:rPr>
              <a:t>outreach </a:t>
            </a:r>
            <a:r>
              <a:rPr lang="en-US" sz="2200" dirty="0" smtClean="0">
                <a:solidFill>
                  <a:srgbClr val="800000"/>
                </a:solidFill>
                <a:effectLst>
                  <a:outerShdw blurRad="38100" dist="38100" dir="2700000" algn="tl">
                    <a:srgbClr val="000000">
                      <a:alpha val="43137"/>
                    </a:srgbClr>
                  </a:outerShdw>
                </a:effectLst>
              </a:rPr>
              <a:t>(Bruce McFadden et al.)</a:t>
            </a:r>
            <a:endParaRPr lang="en-US" sz="2200" dirty="0">
              <a:solidFill>
                <a:srgbClr val="800000"/>
              </a:solidFill>
              <a:effectLst>
                <a:outerShdw blurRad="38100" dist="38100" dir="2700000" algn="tl">
                  <a:srgbClr val="000000">
                    <a:alpha val="43137"/>
                  </a:srgbClr>
                </a:outerShdw>
              </a:effectLst>
            </a:endParaRPr>
          </a:p>
        </p:txBody>
      </p:sp>
      <p:sp>
        <p:nvSpPr>
          <p:cNvPr id="13" name="Rectangle 12"/>
          <p:cNvSpPr/>
          <p:nvPr/>
        </p:nvSpPr>
        <p:spPr>
          <a:xfrm>
            <a:off x="919239" y="2005185"/>
            <a:ext cx="7153147" cy="369332"/>
          </a:xfrm>
          <a:prstGeom prst="rect">
            <a:avLst/>
          </a:prstGeom>
        </p:spPr>
        <p:txBody>
          <a:bodyPr wrap="square">
            <a:spAutoFit/>
          </a:bodyPr>
          <a:lstStyle/>
          <a:p>
            <a:r>
              <a:rPr lang="en-US" u="sng" dirty="0" smtClean="0"/>
              <a:t>Project Management </a:t>
            </a:r>
            <a:r>
              <a:rPr lang="en-US" dirty="0" smtClean="0"/>
              <a:t>(PM) and PM skills development by David Jennings</a:t>
            </a:r>
          </a:p>
        </p:txBody>
      </p:sp>
      <p:sp>
        <p:nvSpPr>
          <p:cNvPr id="3" name="Footer Placeholder 2"/>
          <p:cNvSpPr>
            <a:spLocks noGrp="1"/>
          </p:cNvSpPr>
          <p:nvPr>
            <p:ph type="ftr" sz="quarter" idx="11"/>
          </p:nvPr>
        </p:nvSpPr>
        <p:spPr>
          <a:xfrm>
            <a:off x="3243126" y="101246"/>
            <a:ext cx="5296440" cy="332179"/>
          </a:xfrm>
        </p:spPr>
        <p:txBody>
          <a:bodyPr/>
          <a:lstStyle/>
          <a:p>
            <a:r>
              <a:rPr lang="en-US" sz="2400" dirty="0" smtClean="0"/>
              <a:t>NIBA &gt; ADBC &gt; iDigBio &amp; the TCNs</a:t>
            </a:r>
            <a:endParaRPr lang="en-US" sz="2400" dirty="0"/>
          </a:p>
        </p:txBody>
      </p:sp>
    </p:spTree>
    <p:extLst>
      <p:ext uri="{BB962C8B-B14F-4D97-AF65-F5344CB8AC3E}">
        <p14:creationId xmlns:p14="http://schemas.microsoft.com/office/powerpoint/2010/main" val="175269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9361" y="6089024"/>
            <a:ext cx="3349443" cy="523220"/>
          </a:xfrm>
          <a:prstGeom prst="rect">
            <a:avLst/>
          </a:prstGeom>
          <a:noFill/>
        </p:spPr>
        <p:txBody>
          <a:bodyPr wrap="none" rtlCol="0">
            <a:spAutoFit/>
          </a:bodyPr>
          <a:lstStyle/>
          <a:p>
            <a:pPr algn="ctr"/>
            <a:r>
              <a:rPr lang="en-US" sz="2800" dirty="0" smtClean="0">
                <a:solidFill>
                  <a:schemeClr val="accent1"/>
                </a:solidFill>
                <a:effectLst>
                  <a:outerShdw blurRad="38100" dist="38100" dir="2700000" algn="tl">
                    <a:srgbClr val="000000">
                      <a:alpha val="43137"/>
                    </a:srgbClr>
                  </a:outerShdw>
                </a:effectLst>
              </a:rPr>
              <a:t>over 203 institutions  </a:t>
            </a:r>
            <a:endParaRPr lang="en-US" sz="2800" dirty="0">
              <a:solidFill>
                <a:schemeClr val="accent1"/>
              </a:solidFill>
              <a:effectLst>
                <a:outerShdw blurRad="38100" dist="38100" dir="2700000" algn="tl">
                  <a:srgbClr val="000000">
                    <a:alpha val="43137"/>
                  </a:srgbClr>
                </a:outerShdw>
              </a:effectLst>
            </a:endParaRPr>
          </a:p>
        </p:txBody>
      </p:sp>
      <p:pic>
        <p:nvPicPr>
          <p:cNvPr id="5" name="Picture 4" descr="Screen Shot 2013-09-24 at 10.43.44 AM.png"/>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15637" y="1971412"/>
            <a:ext cx="8312727" cy="4114801"/>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p:txBody>
          <a:bodyPr anchor="t" anchorCtr="0">
            <a:noAutofit/>
          </a:bodyPr>
          <a:lstStyle/>
          <a:p>
            <a:pPr algn="ctr"/>
            <a:r>
              <a:rPr lang="en-US" dirty="0"/>
              <a:t>Estimated 1 billion specimens </a:t>
            </a:r>
            <a:r>
              <a:rPr lang="en-US" dirty="0" smtClean="0"/>
              <a:t/>
            </a:r>
            <a:br>
              <a:rPr lang="en-US" dirty="0" smtClean="0"/>
            </a:br>
            <a:r>
              <a:rPr lang="en-US" dirty="0" smtClean="0"/>
              <a:t>in </a:t>
            </a:r>
            <a:r>
              <a:rPr lang="en-US" dirty="0"/>
              <a:t>1,600 collections in the US</a:t>
            </a:r>
          </a:p>
        </p:txBody>
      </p:sp>
    </p:spTree>
    <p:extLst>
      <p:ext uri="{BB962C8B-B14F-4D97-AF65-F5344CB8AC3E}">
        <p14:creationId xmlns:p14="http://schemas.microsoft.com/office/powerpoint/2010/main" val="1533538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0218"/>
            <a:ext cx="8229600" cy="803443"/>
          </a:xfrm>
        </p:spPr>
        <p:txBody>
          <a:bodyPr/>
          <a:lstStyle/>
          <a:p>
            <a:r>
              <a:rPr lang="en-US" b="0" dirty="0" smtClean="0">
                <a:effectLst>
                  <a:outerShdw blurRad="38100" dist="38100" dir="2700000" algn="tl">
                    <a:srgbClr val="000000">
                      <a:alpha val="43137"/>
                    </a:srgbClr>
                  </a:outerShdw>
                </a:effectLst>
              </a:rPr>
              <a:t>Thematic Collections Networks (2 of 13)…</a:t>
            </a:r>
            <a:endParaRPr lang="en-US" b="0" dirty="0">
              <a:effectLst>
                <a:outerShdw blurRad="38100" dist="38100" dir="2700000" algn="tl">
                  <a:srgbClr val="000000">
                    <a:alpha val="43137"/>
                  </a:srgbClr>
                </a:outerShdw>
              </a:effectLst>
            </a:endParaRPr>
          </a:p>
        </p:txBody>
      </p:sp>
      <p:pic>
        <p:nvPicPr>
          <p:cNvPr id="4" name="Content Placeholder 3" descr="Screen Shot 2013-12-02 at 3.55.46 PM.png"/>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a:stretch/>
        </p:blipFill>
        <p:spPr>
          <a:xfrm>
            <a:off x="457200" y="1371600"/>
            <a:ext cx="3663950" cy="5029200"/>
          </a:xfrm>
          <a:prstGeom prst="rect">
            <a:avLst/>
          </a:prstGeom>
        </p:spPr>
      </p:pic>
      <p:pic>
        <p:nvPicPr>
          <p:cNvPr id="5" name="Content Placeholder 3" descr="Screen Shot 2013-12-02 at 3.55.46 PM.p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455671" y="1371602"/>
            <a:ext cx="4315968" cy="4973301"/>
          </a:xfrm>
          <a:prstGeom prst="rect">
            <a:avLst/>
          </a:prstGeom>
        </p:spPr>
      </p:pic>
      <p:sp>
        <p:nvSpPr>
          <p:cNvPr id="3" name="Rectangle 2"/>
          <p:cNvSpPr/>
          <p:nvPr/>
        </p:nvSpPr>
        <p:spPr>
          <a:xfrm>
            <a:off x="770389" y="1532389"/>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7" name="Rectangle 6"/>
          <p:cNvSpPr/>
          <p:nvPr/>
        </p:nvSpPr>
        <p:spPr>
          <a:xfrm>
            <a:off x="4572000" y="1534633"/>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cxnSp>
        <p:nvCxnSpPr>
          <p:cNvPr id="9" name="Straight Connector 8"/>
          <p:cNvCxnSpPr/>
          <p:nvPr/>
        </p:nvCxnSpPr>
        <p:spPr>
          <a:xfrm>
            <a:off x="457200" y="1295400"/>
            <a:ext cx="81534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7625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4" name="Content Placeholder 3"/>
          <p:cNvSpPr>
            <a:spLocks noGrp="1"/>
          </p:cNvSpPr>
          <p:nvPr>
            <p:ph idx="1"/>
          </p:nvPr>
        </p:nvSpPr>
        <p:spPr/>
        <p:txBody>
          <a:bodyPr/>
          <a:lstStyle/>
          <a:p>
            <a:endParaRPr lang="en-US" dirty="0"/>
          </a:p>
        </p:txBody>
      </p:sp>
      <p:sp>
        <p:nvSpPr>
          <p:cNvPr id="2" name="Footer Placeholder 1"/>
          <p:cNvSpPr>
            <a:spLocks noGrp="1"/>
          </p:cNvSpPr>
          <p:nvPr>
            <p:ph type="ftr" sz="quarter" idx="11"/>
          </p:nvPr>
        </p:nvSpPr>
        <p:spPr/>
        <p:txBody>
          <a:bodyPr/>
          <a:lstStyle/>
          <a:p>
            <a:r>
              <a:rPr lang="en-US" dirty="0" smtClean="0"/>
              <a:t>https://www.idigbio.org/portal</a:t>
            </a:r>
            <a:endParaRPr lang="en-US" dirty="0"/>
          </a:p>
        </p:txBody>
      </p:sp>
      <p:pic>
        <p:nvPicPr>
          <p:cNvPr id="6" name="Picture 5"/>
          <p:cNvPicPr>
            <a:picLocks noChangeAspect="1"/>
          </p:cNvPicPr>
          <p:nvPr/>
        </p:nvPicPr>
        <p:blipFill rotWithShape="1">
          <a:blip r:embed="rId3"/>
          <a:srcRect t="388" r="475" b="1435"/>
          <a:stretch/>
        </p:blipFill>
        <p:spPr>
          <a:xfrm>
            <a:off x="193955" y="719528"/>
            <a:ext cx="8717697" cy="5688768"/>
          </a:xfrm>
          <a:prstGeom prst="rect">
            <a:avLst/>
          </a:prstGeom>
        </p:spPr>
      </p:pic>
    </p:spTree>
    <p:extLst>
      <p:ext uri="{BB962C8B-B14F-4D97-AF65-F5344CB8AC3E}">
        <p14:creationId xmlns:p14="http://schemas.microsoft.com/office/powerpoint/2010/main" val="21741078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4" name="Content Placeholder 3"/>
          <p:cNvSpPr>
            <a:spLocks noGrp="1"/>
          </p:cNvSpPr>
          <p:nvPr>
            <p:ph idx="1"/>
          </p:nvPr>
        </p:nvSpPr>
        <p:spPr/>
        <p:txBody>
          <a:bodyPr/>
          <a:lstStyle/>
          <a:p>
            <a:endParaRPr lang="en-US" dirty="0"/>
          </a:p>
        </p:txBody>
      </p:sp>
      <p:pic>
        <p:nvPicPr>
          <p:cNvPr id="2" name="Picture 1"/>
          <p:cNvPicPr>
            <a:picLocks noChangeAspect="1"/>
          </p:cNvPicPr>
          <p:nvPr/>
        </p:nvPicPr>
        <p:blipFill>
          <a:blip r:embed="rId3"/>
          <a:stretch>
            <a:fillRect/>
          </a:stretch>
        </p:blipFill>
        <p:spPr>
          <a:xfrm>
            <a:off x="383618" y="815977"/>
            <a:ext cx="8376765" cy="5720717"/>
          </a:xfrm>
          <a:prstGeom prst="rect">
            <a:avLst/>
          </a:prstGeom>
        </p:spPr>
      </p:pic>
      <p:sp>
        <p:nvSpPr>
          <p:cNvPr id="5" name="Footer Placeholder 4"/>
          <p:cNvSpPr>
            <a:spLocks noGrp="1"/>
          </p:cNvSpPr>
          <p:nvPr>
            <p:ph type="ftr" sz="quarter" idx="11"/>
          </p:nvPr>
        </p:nvSpPr>
        <p:spPr/>
        <p:txBody>
          <a:bodyPr/>
          <a:lstStyle/>
          <a:p>
            <a:r>
              <a:rPr lang="en-US" smtClean="0"/>
              <a:t>Vouchered Specimens – Data for Use / Re-use</a:t>
            </a:r>
            <a:endParaRPr lang="en-US" dirty="0"/>
          </a:p>
        </p:txBody>
      </p:sp>
    </p:spTree>
    <p:extLst>
      <p:ext uri="{BB962C8B-B14F-4D97-AF65-F5344CB8AC3E}">
        <p14:creationId xmlns:p14="http://schemas.microsoft.com/office/powerpoint/2010/main" val="1060447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srcRect l="696" t="12559" r="1560" b="778"/>
          <a:stretch/>
        </p:blipFill>
        <p:spPr>
          <a:xfrm>
            <a:off x="232479" y="557939"/>
            <a:ext cx="8229600" cy="5954056"/>
          </a:xfrm>
          <a:prstGeom prst="rect">
            <a:avLst/>
          </a:prstGeom>
        </p:spPr>
      </p:pic>
    </p:spTree>
    <p:extLst>
      <p:ext uri="{BB962C8B-B14F-4D97-AF65-F5344CB8AC3E}">
        <p14:creationId xmlns:p14="http://schemas.microsoft.com/office/powerpoint/2010/main" val="2552541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195" y="512482"/>
            <a:ext cx="8236157" cy="6121468"/>
          </a:xfrm>
        </p:spPr>
      </p:pic>
    </p:spTree>
    <p:extLst>
      <p:ext uri="{BB962C8B-B14F-4D97-AF65-F5344CB8AC3E}">
        <p14:creationId xmlns:p14="http://schemas.microsoft.com/office/powerpoint/2010/main" val="16203223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FF0000"/>
                </a:solidFill>
              </a:rPr>
              <a:t>Thanks – and let’s get started!</a:t>
            </a:r>
            <a:endParaRPr lang="en-US" dirty="0">
              <a:solidFill>
                <a:srgbClr val="FF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833" y="941396"/>
            <a:ext cx="1999035" cy="1999035"/>
          </a:xfrm>
          <a:prstGeom prst="rect">
            <a:avLst/>
          </a:prstGeom>
        </p:spPr>
      </p:pic>
    </p:spTree>
    <p:extLst>
      <p:ext uri="{BB962C8B-B14F-4D97-AF65-F5344CB8AC3E}">
        <p14:creationId xmlns:p14="http://schemas.microsoft.com/office/powerpoint/2010/main" val="31701746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hlinkClick r:id="rId3"/>
          </p:cNvPr>
          <p:cNvSpPr/>
          <p:nvPr/>
        </p:nvSpPr>
        <p:spPr>
          <a:xfrm>
            <a:off x="4573553" y="1571563"/>
            <a:ext cx="4113248" cy="4975822"/>
          </a:xfrm>
          <a:prstGeom prst="rect">
            <a:avLst/>
          </a:prstGeom>
          <a:blipFill dpi="0" rotWithShape="1">
            <a:blip r:embed="rId4"/>
            <a:srcRec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Data Carpentry </a:t>
            </a:r>
            <a:r>
              <a:rPr lang="en-US" dirty="0" smtClean="0"/>
              <a:t>Workshop Wiki </a:t>
            </a:r>
            <a:r>
              <a:rPr lang="en-US" dirty="0"/>
              <a:t>at iDigBio</a:t>
            </a:r>
            <a:br>
              <a:rPr lang="en-US" dirty="0"/>
            </a:b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2400" dirty="0" smtClean="0"/>
              <a:t>http</a:t>
            </a:r>
            <a:r>
              <a:rPr lang="en-US" sz="2400" dirty="0"/>
              <a:t>://</a:t>
            </a:r>
            <a:r>
              <a:rPr lang="en-US" sz="2400" dirty="0" smtClean="0"/>
              <a:t>tinyurl.com/</a:t>
            </a:r>
            <a:r>
              <a:rPr lang="en-US" sz="2400" dirty="0" smtClean="0">
                <a:solidFill>
                  <a:srgbClr val="FF0000"/>
                </a:solidFill>
              </a:rPr>
              <a:t>idigbio</a:t>
            </a:r>
            <a:r>
              <a:rPr lang="en-US" sz="2400" dirty="0" smtClean="0"/>
              <a:t>dc</a:t>
            </a:r>
          </a:p>
          <a:p>
            <a:pPr>
              <a:buFont typeface="Arial" panose="020B0604020202020204" pitchFamily="34" charset="0"/>
              <a:buChar char="•"/>
            </a:pPr>
            <a:r>
              <a:rPr lang="en-US" sz="2400" dirty="0" smtClean="0"/>
              <a:t>Schedule</a:t>
            </a:r>
          </a:p>
          <a:p>
            <a:pPr>
              <a:buFont typeface="Arial" panose="020B0604020202020204" pitchFamily="34" charset="0"/>
              <a:buChar char="•"/>
            </a:pPr>
            <a:r>
              <a:rPr lang="en-US" sz="2400" dirty="0" smtClean="0">
                <a:solidFill>
                  <a:srgbClr val="FF0000"/>
                </a:solidFill>
              </a:rPr>
              <a:t>Adobe Connect Link</a:t>
            </a:r>
          </a:p>
          <a:p>
            <a:pPr>
              <a:buFont typeface="Arial" panose="020B0604020202020204" pitchFamily="34" charset="0"/>
              <a:buChar char="•"/>
            </a:pPr>
            <a:r>
              <a:rPr lang="en-US" sz="2400" dirty="0" err="1" smtClean="0">
                <a:solidFill>
                  <a:srgbClr val="FF0000"/>
                </a:solidFill>
              </a:rPr>
              <a:t>EtherPad</a:t>
            </a:r>
            <a:endParaRPr lang="en-US" sz="2400" dirty="0" smtClean="0">
              <a:solidFill>
                <a:srgbClr val="FF0000"/>
              </a:solidFill>
            </a:endParaRPr>
          </a:p>
          <a:p>
            <a:pPr>
              <a:buFont typeface="Arial" panose="020B0604020202020204" pitchFamily="34" charset="0"/>
              <a:buChar char="•"/>
            </a:pPr>
            <a:r>
              <a:rPr lang="en-US" sz="2400" dirty="0" smtClean="0"/>
              <a:t>Red/Green </a:t>
            </a:r>
            <a:r>
              <a:rPr lang="en-US" sz="2400" dirty="0" err="1" smtClean="0"/>
              <a:t>Stickies</a:t>
            </a:r>
            <a:endParaRPr lang="en-US" sz="2400" dirty="0" smtClean="0"/>
          </a:p>
          <a:p>
            <a:pPr>
              <a:buFont typeface="Arial" panose="020B0604020202020204" pitchFamily="34" charset="0"/>
              <a:buChar char="•"/>
            </a:pPr>
            <a:r>
              <a:rPr lang="en-US" sz="2400" dirty="0" smtClean="0"/>
              <a:t>Software</a:t>
            </a:r>
          </a:p>
          <a:p>
            <a:pPr>
              <a:buFont typeface="Arial" panose="020B0604020202020204" pitchFamily="34" charset="0"/>
              <a:buChar char="•"/>
            </a:pPr>
            <a:r>
              <a:rPr lang="en-US" sz="2400" dirty="0" smtClean="0"/>
              <a:t>Participant List</a:t>
            </a:r>
          </a:p>
          <a:p>
            <a:pPr>
              <a:buFont typeface="Arial" panose="020B0604020202020204" pitchFamily="34" charset="0"/>
              <a:buChar char="•"/>
            </a:pPr>
            <a:r>
              <a:rPr lang="en-US" sz="2400" dirty="0" smtClean="0"/>
              <a:t>Reading Material</a:t>
            </a:r>
          </a:p>
          <a:p>
            <a:pPr>
              <a:buFont typeface="Arial" panose="020B0604020202020204" pitchFamily="34" charset="0"/>
              <a:buChar char="•"/>
            </a:pPr>
            <a:r>
              <a:rPr lang="en-US" sz="2400" dirty="0" smtClean="0"/>
              <a:t>Recordings</a:t>
            </a:r>
          </a:p>
          <a:p>
            <a:pPr>
              <a:buFont typeface="Arial" panose="020B0604020202020204" pitchFamily="34" charset="0"/>
              <a:buChar char="•"/>
            </a:pPr>
            <a:r>
              <a:rPr lang="en-US" sz="2400" dirty="0" smtClean="0"/>
              <a:t>Workshops, Resources</a:t>
            </a:r>
            <a:endParaRPr lang="en-US" sz="2400" dirty="0" smtClean="0"/>
          </a:p>
          <a:p>
            <a:pPr>
              <a:buFont typeface="Arial" panose="020B0604020202020204" pitchFamily="34" charset="0"/>
              <a:buChar char="•"/>
            </a:pPr>
            <a:r>
              <a:rPr lang="en-US" sz="2400" dirty="0" smtClean="0"/>
              <a:t>Your Additions</a:t>
            </a:r>
            <a:endParaRPr lang="en-US" sz="2400" dirty="0"/>
          </a:p>
        </p:txBody>
      </p:sp>
    </p:spTree>
    <p:extLst>
      <p:ext uri="{BB962C8B-B14F-4D97-AF65-F5344CB8AC3E}">
        <p14:creationId xmlns:p14="http://schemas.microsoft.com/office/powerpoint/2010/main" val="11678550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Pre-workshop Survey ~ We are heterogeneous!</a:t>
            </a:r>
            <a:endParaRPr lang="en-US" dirty="0"/>
          </a:p>
        </p:txBody>
      </p:sp>
      <p:sp>
        <p:nvSpPr>
          <p:cNvPr id="4" name="Content Placeholder 3"/>
          <p:cNvSpPr>
            <a:spLocks noGrp="1"/>
          </p:cNvSpPr>
          <p:nvPr>
            <p:ph idx="1"/>
          </p:nvPr>
        </p:nvSpPr>
        <p:spPr>
          <a:xfrm>
            <a:off x="457200" y="2027583"/>
            <a:ext cx="8229600" cy="4382256"/>
          </a:xfrm>
        </p:spPr>
        <p:txBody>
          <a:bodyPr/>
          <a:lstStyle/>
          <a:p>
            <a:r>
              <a:rPr lang="en-US" dirty="0" smtClean="0"/>
              <a:t>60/20/20 Grad/Post-doc/Faculty &amp; Staff</a:t>
            </a:r>
          </a:p>
          <a:p>
            <a:r>
              <a:rPr lang="en-US" dirty="0" smtClean="0"/>
              <a:t>Physics, Earth Sciences, Ecology, Zoology, Botany, Genetics, Engineering, Social Science, Humanities, Tech Support, Public Health, Information </a:t>
            </a:r>
            <a:r>
              <a:rPr lang="en-US" dirty="0" smtClean="0"/>
              <a:t>Science</a:t>
            </a:r>
          </a:p>
          <a:p>
            <a:r>
              <a:rPr lang="en-US" dirty="0" smtClean="0"/>
              <a:t>Opportunities for cross-disciplinary collaboration!</a:t>
            </a:r>
            <a:endParaRPr lang="en-US" dirty="0" smtClean="0"/>
          </a:p>
        </p:txBody>
      </p:sp>
    </p:spTree>
    <p:extLst>
      <p:ext uri="{BB962C8B-B14F-4D97-AF65-F5344CB8AC3E}">
        <p14:creationId xmlns:p14="http://schemas.microsoft.com/office/powerpoint/2010/main" val="8247408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C:\Users\dpaul\Desktop\Captur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2" y="814387"/>
            <a:ext cx="8489000" cy="5200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1258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Users\dpaul\Desktop\index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691" y="810491"/>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6114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195" y="656686"/>
            <a:ext cx="8042137" cy="5977264"/>
          </a:xfrm>
        </p:spPr>
      </p:pic>
    </p:spTree>
    <p:extLst>
      <p:ext uri="{BB962C8B-B14F-4D97-AF65-F5344CB8AC3E}">
        <p14:creationId xmlns:p14="http://schemas.microsoft.com/office/powerpoint/2010/main" val="10863826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Rounded Rectangle 19"/>
          <p:cNvSpPr/>
          <p:nvPr/>
        </p:nvSpPr>
        <p:spPr>
          <a:xfrm>
            <a:off x="381000" y="551335"/>
            <a:ext cx="8305800" cy="6096000"/>
          </a:xfrm>
          <a:prstGeom prst="roundRect">
            <a:avLst>
              <a:gd name="adj" fmla="val 1221"/>
            </a:avLst>
          </a:prstGeom>
          <a:blipFill dpi="0" rotWithShape="1">
            <a:blip r:embed="rId3" cstate="print">
              <a:alphaModFix amt="4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0" name="Picture 8" descr="Morphbank biodiversity NSF FSU Florida State University Bioimages Jennifer Ellis Reflected light, macrophotography Live Flower General view Unspecified Unspecified Steven J. Baskauf Mature    Tennessee Davidson Vanderbilt University, Nashville Vanderbilt University Dept. of Biological Sciences Plantae Tracheobionta Magnoliophyta Magnoliopsida Asteridae Asterales Asteraceae Helianthus Helianthus verticillatuswhorled sunflower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9101" y="4085175"/>
            <a:ext cx="1642799" cy="246419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pic>
        <p:nvPicPr>
          <p:cNvPr id="5" name="Picture 5" descr="C:\Users\dpaul\Desktop\VqnFuTpn.tif"/>
          <p:cNvPicPr>
            <a:picLocks noGrp="1" noChangeAspect="1" noChangeArrowheads="1"/>
          </p:cNvPicPr>
          <p:nvPr>
            <p:ph idx="1"/>
          </p:nvPr>
        </p:nvPicPr>
        <p:blipFill rotWithShape="1">
          <a:blip r:embed="rId5" cstate="print">
            <a:extLst>
              <a:ext uri="{28A0092B-C50C-407E-A947-70E740481C1C}">
                <a14:useLocalDpi xmlns:a14="http://schemas.microsoft.com/office/drawing/2010/main" val="0"/>
              </a:ext>
            </a:extLst>
          </a:blip>
          <a:srcRect r="-650"/>
          <a:stretch/>
        </p:blipFill>
        <p:spPr bwMode="auto">
          <a:xfrm>
            <a:off x="214957" y="459834"/>
            <a:ext cx="3137843" cy="404493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4" name="Picture 2" descr="Morphbank biodiversity NSF FSU Florida State University Bioimages  Reflected light, macrophotography Live Flower Ventral Unspecified Unspecified Steven J. Baskauf Mature    Tennessee Davidson Vanderbilt University, Nashville Vanderbilt University Dept. of Biological Sciences Plantae Tracheobionta Magnoliophyta Magnoliopsida Asteridae Asterales Asteraceae Helianthus Helianthus angustifoliusswamp sunflower swamp sneezeweed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5450" y="2702674"/>
            <a:ext cx="1150597" cy="172589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Morphbank biodiversity NSF FSU Florida State University Bioimages  Reflected light, macrophotography Live Flower Ventral Unspecified Unspecified Steven J. Baskauf Mature    Tennessee Davidson Vanderbilt University, Nashville Vanderbilt University Dept. of Biological Sciences Plantae Tracheobionta Magnoliophyta Magnoliopsida Asteridae Asterales Asteraceae Helianthus Helianthus angustifoliusswamp sunflower swamp sneezeweed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20989" y="4569095"/>
            <a:ext cx="1262083" cy="189312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Morphbank biodiversity NSF FSU Florida State University Bioimages  Reflected light, macrophotography Live Flower General view Unspecified Unspecified Steven J. Baskauf Mature    Tennessee Davidson Vanderbilt University, Nashville Vanderbilt University Dept. of Biological Sciences Plantae Tracheobionta Magnoliophyta Magnoliopsida Asteridae Asterales Asteraceae Helianthus Helianthus angustifoliusswamp sunflower swamp sneezeweed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261" y="4814520"/>
            <a:ext cx="2286139" cy="152599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82" name="Picture 10" descr="Morphbank biodiversity NSF FSU Florida State University Bioimages Jennifer Ellis Reflected light, macrophotography Live Flower Ventral Unspecified Unspecified Steven J. Baskauf Mature    Tennessee Davidson Vanderbilt University, Nashville Vanderbilt University Dept. of Biological Sciences Plantae Tracheobionta Magnoliophyta Magnoliopsida Asteridae Asterales Asteraceae Helianthus Helianthus verticillatuswhorled sunflower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17225" y="4580970"/>
            <a:ext cx="1259738" cy="188960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84" name="Picture 12" descr="Morphbank biodiversity NSF FSU Florida State University Bioimages  Reflected light, macrophotography Live Whole plant General view Unspecified Unspecified Darel Hess Unspecified    Tennessee Wilson Cedar Forest Road, west of W. Richmond Shop Rd None given Plantae Tracheobionta Magnoliophyta Magnoliopsida Asteridae Asterales Asteraceae Helianthus Helianthus mollisashy sunflower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73617" y="689154"/>
            <a:ext cx="1222383" cy="183968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85" name="Picture 13" descr="C:\Users\dpaul\Desktop\eppendorf_PCR_tub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79641" y="702023"/>
            <a:ext cx="692359" cy="154544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87" name="Picture 1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00800" y="691750"/>
            <a:ext cx="2294147" cy="372091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1" name="Picture 1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46175" y="4580970"/>
            <a:ext cx="386362" cy="181963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2" name="Picture 2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05200" y="2523570"/>
            <a:ext cx="1159761" cy="135493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9580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5343"/>
            <a:ext cx="8229600" cy="685800"/>
          </a:xfrm>
        </p:spPr>
        <p:txBody>
          <a:bodyPr>
            <a:noAutofit/>
          </a:bodyPr>
          <a:lstStyle/>
          <a:p>
            <a:r>
              <a:rPr lang="en-US" dirty="0"/>
              <a:t>Integrative biodiversity research:  </a:t>
            </a:r>
            <a:br>
              <a:rPr lang="en-US" dirty="0"/>
            </a:br>
            <a:r>
              <a:rPr lang="en-US" dirty="0"/>
              <a:t>It’s about the science questions</a:t>
            </a:r>
          </a:p>
        </p:txBody>
      </p:sp>
      <p:grpSp>
        <p:nvGrpSpPr>
          <p:cNvPr id="4" name="Group 3"/>
          <p:cNvGrpSpPr/>
          <p:nvPr/>
        </p:nvGrpSpPr>
        <p:grpSpPr>
          <a:xfrm>
            <a:off x="4489156" y="1305362"/>
            <a:ext cx="4444312" cy="5135866"/>
            <a:chOff x="3657601" y="609556"/>
            <a:chExt cx="5390505" cy="6016695"/>
          </a:xfrm>
        </p:grpSpPr>
        <p:pic>
          <p:nvPicPr>
            <p:cNvPr id="5" name="Picture 4"/>
            <p:cNvPicPr>
              <a:picLocks noChangeAspect="1"/>
            </p:cNvPicPr>
            <p:nvPr/>
          </p:nvPicPr>
          <p:blipFill>
            <a:blip r:embed="rId3">
              <a:alphaModFix amt="48000"/>
            </a:blip>
            <a:stretch>
              <a:fillRect/>
            </a:stretch>
          </p:blipFill>
          <p:spPr>
            <a:xfrm flipH="1">
              <a:off x="7848600" y="4876039"/>
              <a:ext cx="1199506" cy="1067561"/>
            </a:xfrm>
            <a:prstGeom prst="rect">
              <a:avLst/>
            </a:prstGeom>
          </p:spPr>
        </p:pic>
        <p:pic>
          <p:nvPicPr>
            <p:cNvPr id="6" name="Picture 5"/>
            <p:cNvPicPr>
              <a:picLocks noChangeAspect="1"/>
            </p:cNvPicPr>
            <p:nvPr/>
          </p:nvPicPr>
          <p:blipFill>
            <a:blip r:embed="rId4"/>
            <a:stretch>
              <a:fillRect/>
            </a:stretch>
          </p:blipFill>
          <p:spPr>
            <a:xfrm>
              <a:off x="6805095" y="3429000"/>
              <a:ext cx="1957905" cy="1447800"/>
            </a:xfrm>
            <a:prstGeom prst="rect">
              <a:avLst/>
            </a:prstGeom>
          </p:spPr>
        </p:pic>
        <p:pic>
          <p:nvPicPr>
            <p:cNvPr id="7" name="Picture 6"/>
            <p:cNvPicPr>
              <a:picLocks noChangeAspect="1"/>
            </p:cNvPicPr>
            <p:nvPr/>
          </p:nvPicPr>
          <p:blipFill>
            <a:blip r:embed="rId5"/>
            <a:stretch>
              <a:fillRect/>
            </a:stretch>
          </p:blipFill>
          <p:spPr>
            <a:xfrm>
              <a:off x="4343400" y="1489956"/>
              <a:ext cx="2612572" cy="914400"/>
            </a:xfrm>
            <a:prstGeom prst="rect">
              <a:avLst/>
            </a:prstGeom>
          </p:spPr>
        </p:pic>
        <p:pic>
          <p:nvPicPr>
            <p:cNvPr id="8" name="Picture 7"/>
            <p:cNvPicPr>
              <a:picLocks noChangeAspect="1"/>
            </p:cNvPicPr>
            <p:nvPr/>
          </p:nvPicPr>
          <p:blipFill>
            <a:blip r:embed="rId6"/>
            <a:srcRect l="50357" t="14590" r="2393" b="2787"/>
            <a:stretch>
              <a:fillRect/>
            </a:stretch>
          </p:blipFill>
          <p:spPr>
            <a:xfrm>
              <a:off x="6888764" y="5203851"/>
              <a:ext cx="1066800" cy="1422400"/>
            </a:xfrm>
            <a:prstGeom prst="rect">
              <a:avLst/>
            </a:prstGeom>
          </p:spPr>
        </p:pic>
        <p:pic>
          <p:nvPicPr>
            <p:cNvPr id="9" name="Picture 8"/>
            <p:cNvPicPr>
              <a:picLocks noChangeAspect="1"/>
            </p:cNvPicPr>
            <p:nvPr/>
          </p:nvPicPr>
          <p:blipFill>
            <a:blip r:embed="rId7">
              <a:alphaModFix/>
            </a:blip>
            <a:stretch>
              <a:fillRect/>
            </a:stretch>
          </p:blipFill>
          <p:spPr>
            <a:xfrm rot="16200000">
              <a:off x="3293065" y="4471805"/>
              <a:ext cx="2476094" cy="1747022"/>
            </a:xfrm>
            <a:prstGeom prst="rect">
              <a:avLst/>
            </a:prstGeom>
          </p:spPr>
        </p:pic>
        <p:pic>
          <p:nvPicPr>
            <p:cNvPr id="10" name="Picture 9" descr="PRAGMA22_14.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7955564" y="609556"/>
              <a:ext cx="995833" cy="1908681"/>
            </a:xfrm>
            <a:prstGeom prst="rect">
              <a:avLst/>
            </a:prstGeom>
          </p:spPr>
        </p:pic>
        <p:pic>
          <p:nvPicPr>
            <p:cNvPr id="11" name="Picture 10"/>
            <p:cNvPicPr>
              <a:picLocks noChangeAspect="1"/>
            </p:cNvPicPr>
            <p:nvPr/>
          </p:nvPicPr>
          <p:blipFill>
            <a:blip r:embed="rId9"/>
            <a:srcRect l="24005"/>
            <a:stretch>
              <a:fillRect/>
            </a:stretch>
          </p:blipFill>
          <p:spPr>
            <a:xfrm>
              <a:off x="4654124" y="2406235"/>
              <a:ext cx="1745647" cy="1524000"/>
            </a:xfrm>
            <a:prstGeom prst="rect">
              <a:avLst/>
            </a:prstGeom>
          </p:spPr>
        </p:pic>
        <p:pic>
          <p:nvPicPr>
            <p:cNvPr id="12" name="Picture 11"/>
            <p:cNvPicPr>
              <a:picLocks noChangeAspect="1"/>
            </p:cNvPicPr>
            <p:nvPr/>
          </p:nvPicPr>
          <p:blipFill>
            <a:blip r:embed="rId10"/>
            <a:stretch>
              <a:fillRect/>
            </a:stretch>
          </p:blipFill>
          <p:spPr>
            <a:xfrm>
              <a:off x="6400800" y="1143133"/>
              <a:ext cx="1523147" cy="2242672"/>
            </a:xfrm>
            <a:prstGeom prst="rect">
              <a:avLst/>
            </a:prstGeom>
          </p:spPr>
        </p:pic>
        <p:pic>
          <p:nvPicPr>
            <p:cNvPr id="13" name="Picture 12"/>
            <p:cNvPicPr>
              <a:picLocks noChangeAspect="1"/>
            </p:cNvPicPr>
            <p:nvPr/>
          </p:nvPicPr>
          <p:blipFill>
            <a:blip r:embed="rId11"/>
            <a:stretch>
              <a:fillRect/>
            </a:stretch>
          </p:blipFill>
          <p:spPr>
            <a:xfrm>
              <a:off x="5265746" y="3779576"/>
              <a:ext cx="1623018" cy="2164024"/>
            </a:xfrm>
            <a:prstGeom prst="rect">
              <a:avLst/>
            </a:prstGeom>
          </p:spPr>
        </p:pic>
        <p:pic>
          <p:nvPicPr>
            <p:cNvPr id="14" name="Picture 13"/>
            <p:cNvPicPr>
              <a:picLocks noChangeAspect="1"/>
            </p:cNvPicPr>
            <p:nvPr/>
          </p:nvPicPr>
          <p:blipFill>
            <a:blip r:embed="rId12"/>
            <a:stretch>
              <a:fillRect/>
            </a:stretch>
          </p:blipFill>
          <p:spPr>
            <a:xfrm>
              <a:off x="3947160" y="2057400"/>
              <a:ext cx="624840" cy="914400"/>
            </a:xfrm>
            <a:prstGeom prst="rect">
              <a:avLst/>
            </a:prstGeom>
          </p:spPr>
        </p:pic>
      </p:grpSp>
      <p:pic>
        <p:nvPicPr>
          <p:cNvPr id="15" name="Picture 14" descr="SLIDEBACK.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9279" y="4419601"/>
            <a:ext cx="2689296" cy="1981200"/>
          </a:xfrm>
          <a:prstGeom prst="rect">
            <a:avLst/>
          </a:prstGeom>
        </p:spPr>
      </p:pic>
      <p:sp>
        <p:nvSpPr>
          <p:cNvPr id="16" name="TextBox 15"/>
          <p:cNvSpPr txBox="1"/>
          <p:nvPr/>
        </p:nvSpPr>
        <p:spPr>
          <a:xfrm>
            <a:off x="381000" y="1910477"/>
            <a:ext cx="4114800" cy="2585323"/>
          </a:xfrm>
          <a:prstGeom prst="rect">
            <a:avLst/>
          </a:prstGeom>
          <a:noFill/>
        </p:spPr>
        <p:txBody>
          <a:bodyPr wrap="square" rtlCol="0">
            <a:spAutoFit/>
          </a:bodyPr>
          <a:lstStyle/>
          <a:p>
            <a:r>
              <a:rPr lang="en-US" dirty="0">
                <a:solidFill>
                  <a:srgbClr val="628FBB"/>
                </a:solidFill>
                <a:effectLst>
                  <a:outerShdw blurRad="38100" dist="38100" dir="2700000" algn="tl">
                    <a:srgbClr val="000000">
                      <a:alpha val="43137"/>
                    </a:srgbClr>
                  </a:outerShdw>
                </a:effectLst>
              </a:rPr>
              <a:t>Facilitate use of biodiversity data </a:t>
            </a:r>
            <a:r>
              <a:rPr lang="en-US" dirty="0">
                <a:solidFill>
                  <a:srgbClr val="DF7918"/>
                </a:solidFill>
                <a:effectLst>
                  <a:outerShdw blurRad="38100" dist="38100" dir="2700000" algn="tl">
                    <a:srgbClr val="000000">
                      <a:alpha val="43137"/>
                    </a:srgbClr>
                  </a:outerShdw>
                </a:effectLst>
              </a:rPr>
              <a:t>to address environmental and economic  </a:t>
            </a:r>
            <a:r>
              <a:rPr lang="en-US" dirty="0" smtClean="0">
                <a:solidFill>
                  <a:srgbClr val="DF7918"/>
                </a:solidFill>
                <a:effectLst>
                  <a:outerShdw blurRad="38100" dist="38100" dir="2700000" algn="tl">
                    <a:srgbClr val="000000">
                      <a:alpha val="43137"/>
                    </a:srgbClr>
                  </a:outerShdw>
                </a:effectLst>
              </a:rPr>
              <a:t>challenges</a:t>
            </a:r>
          </a:p>
          <a:p>
            <a:pPr marL="285750" indent="-285750">
              <a:buFont typeface="Arial"/>
              <a:buChar char="•"/>
            </a:pPr>
            <a:endParaRPr lang="en-US" b="1" dirty="0" smtClean="0">
              <a:solidFill>
                <a:srgbClr val="93A299"/>
              </a:solidFill>
            </a:endParaRPr>
          </a:p>
          <a:p>
            <a:pPr marL="285750" indent="-285750">
              <a:buFont typeface="Arial"/>
              <a:buChar char="•"/>
            </a:pPr>
            <a:r>
              <a:rPr lang="en-US" b="1" dirty="0" smtClean="0">
                <a:solidFill>
                  <a:srgbClr val="292934"/>
                </a:solidFill>
              </a:rPr>
              <a:t>Researchers</a:t>
            </a:r>
          </a:p>
          <a:p>
            <a:pPr marL="285750" indent="-285750">
              <a:buFont typeface="Arial"/>
              <a:buChar char="•"/>
            </a:pPr>
            <a:r>
              <a:rPr lang="en-US" b="1" dirty="0" smtClean="0">
                <a:solidFill>
                  <a:srgbClr val="292934"/>
                </a:solidFill>
              </a:rPr>
              <a:t>Educators</a:t>
            </a:r>
          </a:p>
          <a:p>
            <a:pPr marL="285750" indent="-285750">
              <a:buFont typeface="Arial"/>
              <a:buChar char="•"/>
            </a:pPr>
            <a:r>
              <a:rPr lang="en-US" b="1" dirty="0" smtClean="0">
                <a:solidFill>
                  <a:srgbClr val="292934"/>
                </a:solidFill>
              </a:rPr>
              <a:t>General </a:t>
            </a:r>
            <a:r>
              <a:rPr lang="en-US" b="1" dirty="0">
                <a:solidFill>
                  <a:srgbClr val="292934"/>
                </a:solidFill>
              </a:rPr>
              <a:t>public, citizen scientists </a:t>
            </a:r>
            <a:endParaRPr lang="en-US" b="1" dirty="0" smtClean="0">
              <a:solidFill>
                <a:srgbClr val="292934"/>
              </a:solidFill>
            </a:endParaRPr>
          </a:p>
          <a:p>
            <a:pPr marL="285750" indent="-285750">
              <a:buFont typeface="Arial"/>
              <a:buChar char="•"/>
            </a:pPr>
            <a:r>
              <a:rPr lang="en-US" b="1" dirty="0" smtClean="0">
                <a:solidFill>
                  <a:srgbClr val="292934"/>
                </a:solidFill>
              </a:rPr>
              <a:t>Policy</a:t>
            </a:r>
            <a:r>
              <a:rPr lang="en-US" b="1" dirty="0">
                <a:solidFill>
                  <a:srgbClr val="292934"/>
                </a:solidFill>
              </a:rPr>
              <a:t>-makers</a:t>
            </a:r>
            <a:br>
              <a:rPr lang="en-US" b="1" dirty="0">
                <a:solidFill>
                  <a:srgbClr val="292934"/>
                </a:solidFill>
              </a:rPr>
            </a:br>
            <a:endParaRPr lang="en-US" dirty="0">
              <a:solidFill>
                <a:srgbClr val="292934"/>
              </a:solidFill>
            </a:endParaRPr>
          </a:p>
        </p:txBody>
      </p:sp>
      <p:sp>
        <p:nvSpPr>
          <p:cNvPr id="17" name="TextBox 16"/>
          <p:cNvSpPr txBox="1"/>
          <p:nvPr/>
        </p:nvSpPr>
        <p:spPr>
          <a:xfrm>
            <a:off x="2111936" y="5023043"/>
            <a:ext cx="2240269" cy="461665"/>
          </a:xfrm>
          <a:prstGeom prst="rect">
            <a:avLst/>
          </a:prstGeom>
          <a:solidFill>
            <a:srgbClr val="FFFFFF"/>
          </a:solidFill>
        </p:spPr>
        <p:txBody>
          <a:bodyPr wrap="square" rtlCol="0">
            <a:spAutoFit/>
          </a:bodyPr>
          <a:lstStyle/>
          <a:p>
            <a:r>
              <a:rPr lang="en-US" sz="2400" dirty="0" smtClean="0">
                <a:solidFill>
                  <a:srgbClr val="292934"/>
                </a:solidFill>
                <a:effectLst>
                  <a:outerShdw blurRad="38100" dist="38100" dir="2700000" algn="tl">
                    <a:srgbClr val="000000">
                      <a:alpha val="43137"/>
                    </a:srgbClr>
                  </a:outerShdw>
                </a:effectLst>
              </a:rPr>
              <a:t>Climate Change</a:t>
            </a:r>
            <a:endParaRPr lang="en-US" sz="2400" dirty="0">
              <a:solidFill>
                <a:srgbClr val="292934"/>
              </a:solidFill>
              <a:effectLst>
                <a:outerShdw blurRad="38100" dist="38100" dir="2700000" algn="tl">
                  <a:srgbClr val="000000">
                    <a:alpha val="43137"/>
                  </a:srgbClr>
                </a:outerShdw>
              </a:effectLst>
            </a:endParaRPr>
          </a:p>
        </p:txBody>
      </p:sp>
      <p:sp>
        <p:nvSpPr>
          <p:cNvPr id="18" name="Rectangle 17"/>
          <p:cNvSpPr/>
          <p:nvPr/>
        </p:nvSpPr>
        <p:spPr>
          <a:xfrm>
            <a:off x="2111936" y="5480243"/>
            <a:ext cx="2240269" cy="461665"/>
          </a:xfrm>
          <a:prstGeom prst="rect">
            <a:avLst/>
          </a:prstGeom>
          <a:solidFill>
            <a:srgbClr val="FFFFFF"/>
          </a:solidFill>
        </p:spPr>
        <p:txBody>
          <a:bodyPr wrap="square">
            <a:spAutoFit/>
          </a:bodyPr>
          <a:lstStyle/>
          <a:p>
            <a:r>
              <a:rPr lang="en-US" sz="2400" dirty="0" smtClean="0">
                <a:solidFill>
                  <a:srgbClr val="292934"/>
                </a:solidFill>
                <a:effectLst>
                  <a:outerShdw blurRad="38100" dist="38100" dir="2700000" algn="tl">
                    <a:srgbClr val="000000">
                      <a:alpha val="43137"/>
                    </a:srgbClr>
                  </a:outerShdw>
                </a:effectLst>
              </a:rPr>
              <a:t>Invasive Species</a:t>
            </a:r>
            <a:endParaRPr lang="en-US" sz="2400" dirty="0">
              <a:solidFill>
                <a:srgbClr val="292934"/>
              </a:solidFill>
              <a:effectLst>
                <a:outerShdw blurRad="38100" dist="38100" dir="2700000" algn="tl">
                  <a:srgbClr val="000000">
                    <a:alpha val="43137"/>
                  </a:srgbClr>
                </a:outerShdw>
              </a:effectLst>
            </a:endParaRPr>
          </a:p>
        </p:txBody>
      </p:sp>
      <p:sp>
        <p:nvSpPr>
          <p:cNvPr id="19" name="Rectangle 18"/>
          <p:cNvSpPr/>
          <p:nvPr/>
        </p:nvSpPr>
        <p:spPr>
          <a:xfrm>
            <a:off x="2111936" y="5937443"/>
            <a:ext cx="2240269" cy="461665"/>
          </a:xfrm>
          <a:prstGeom prst="rect">
            <a:avLst/>
          </a:prstGeom>
          <a:solidFill>
            <a:srgbClr val="FFFFFF"/>
          </a:solidFill>
        </p:spPr>
        <p:txBody>
          <a:bodyPr wrap="square">
            <a:spAutoFit/>
          </a:bodyPr>
          <a:lstStyle/>
          <a:p>
            <a:r>
              <a:rPr lang="en-US" sz="2400" u="sng" dirty="0" smtClean="0">
                <a:solidFill>
                  <a:srgbClr val="628FBB"/>
                </a:solidFill>
                <a:effectLst>
                  <a:outerShdw blurRad="38100" dist="38100" dir="2700000" algn="tl">
                    <a:srgbClr val="000000">
                      <a:alpha val="43137"/>
                    </a:srgbClr>
                  </a:outerShdw>
                </a:effectLst>
              </a:rPr>
              <a:t>Human health</a:t>
            </a:r>
            <a:endParaRPr lang="en-US" sz="2400" u="sng" dirty="0">
              <a:solidFill>
                <a:srgbClr val="628FBB"/>
              </a:solidFill>
              <a:effectLst>
                <a:outerShdw blurRad="38100" dist="38100" dir="2700000" algn="tl">
                  <a:srgbClr val="000000">
                    <a:alpha val="43137"/>
                  </a:srgbClr>
                </a:outerShdw>
              </a:effectLst>
            </a:endParaRPr>
          </a:p>
        </p:txBody>
      </p:sp>
      <p:sp>
        <p:nvSpPr>
          <p:cNvPr id="20" name="TextBox 19"/>
          <p:cNvSpPr txBox="1"/>
          <p:nvPr/>
        </p:nvSpPr>
        <p:spPr>
          <a:xfrm>
            <a:off x="2111936" y="6394643"/>
            <a:ext cx="2240269" cy="461665"/>
          </a:xfrm>
          <a:prstGeom prst="rect">
            <a:avLst/>
          </a:prstGeom>
          <a:solidFill>
            <a:srgbClr val="FFFFFF"/>
          </a:solidFill>
        </p:spPr>
        <p:txBody>
          <a:bodyPr wrap="square" rtlCol="0">
            <a:spAutoFit/>
          </a:bodyPr>
          <a:lstStyle/>
          <a:p>
            <a:r>
              <a:rPr lang="en-US" sz="2400" dirty="0" smtClean="0">
                <a:solidFill>
                  <a:srgbClr val="292934"/>
                </a:solidFill>
                <a:effectLst>
                  <a:outerShdw blurRad="38100" dist="38100" dir="2700000" algn="tl">
                    <a:srgbClr val="000000">
                      <a:alpha val="43137"/>
                    </a:srgbClr>
                  </a:outerShdw>
                </a:effectLst>
              </a:rPr>
              <a:t>Food Security</a:t>
            </a:r>
            <a:endParaRPr lang="en-US" sz="2400" dirty="0">
              <a:solidFill>
                <a:srgbClr val="292934"/>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8671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750"/>
                                  </p:stCondLst>
                                  <p:childTnLst>
                                    <p:set>
                                      <p:cBhvr>
                                        <p:cTn id="6" dur="1" fill="hold">
                                          <p:stCondLst>
                                            <p:cond delay="9"/>
                                          </p:stCondLst>
                                        </p:cTn>
                                        <p:tgtEl>
                                          <p:spTgt spid="17"/>
                                        </p:tgtEl>
                                        <p:attrNameLst>
                                          <p:attrName>style.visibility</p:attrName>
                                        </p:attrNameLst>
                                      </p:cBhvr>
                                      <p:to>
                                        <p:strVal val="visible"/>
                                      </p:to>
                                    </p:set>
                                  </p:childTnLst>
                                </p:cTn>
                              </p:par>
                              <p:par>
                                <p:cTn id="7" presetID="1" presetClass="entr" presetSubtype="0" fill="hold" grpId="0" nodeType="withEffect">
                                  <p:stCondLst>
                                    <p:cond delay="1750"/>
                                  </p:stCondLst>
                                  <p:childTnLst>
                                    <p:set>
                                      <p:cBhvr>
                                        <p:cTn id="8" dur="1" fill="hold">
                                          <p:stCondLst>
                                            <p:cond delay="9"/>
                                          </p:stCondLst>
                                        </p:cTn>
                                        <p:tgtEl>
                                          <p:spTgt spid="18"/>
                                        </p:tgtEl>
                                        <p:attrNameLst>
                                          <p:attrName>style.visibility</p:attrName>
                                        </p:attrNameLst>
                                      </p:cBhvr>
                                      <p:to>
                                        <p:strVal val="visible"/>
                                      </p:to>
                                    </p:set>
                                  </p:childTnLst>
                                </p:cTn>
                              </p:par>
                              <p:par>
                                <p:cTn id="9" presetID="1" presetClass="entr" presetSubtype="0" fill="hold" grpId="0" nodeType="withEffect">
                                  <p:stCondLst>
                                    <p:cond delay="1750"/>
                                  </p:stCondLst>
                                  <p:childTnLst>
                                    <p:set>
                                      <p:cBhvr>
                                        <p:cTn id="10" dur="1" fill="hold">
                                          <p:stCondLst>
                                            <p:cond delay="9"/>
                                          </p:stCondLst>
                                        </p:cTn>
                                        <p:tgtEl>
                                          <p:spTgt spid="19"/>
                                        </p:tgtEl>
                                        <p:attrNameLst>
                                          <p:attrName>style.visibility</p:attrName>
                                        </p:attrNameLst>
                                      </p:cBhvr>
                                      <p:to>
                                        <p:strVal val="visible"/>
                                      </p:to>
                                    </p:set>
                                  </p:childTnLst>
                                </p:cTn>
                              </p:par>
                              <p:par>
                                <p:cTn id="11" presetID="1" presetClass="entr" presetSubtype="0" fill="hold" grpId="0" nodeType="withEffect">
                                  <p:stCondLst>
                                    <p:cond delay="1750"/>
                                  </p:stCondLst>
                                  <p:childTnLst>
                                    <p:set>
                                      <p:cBhvr>
                                        <p:cTn id="12" dur="1" fill="hold">
                                          <p:stCondLst>
                                            <p:cond delay="9"/>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Shot 2014-07-17 at 1.16.44 PM.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9144000" cy="6858000"/>
          </a:xfrm>
          <a:prstGeom prst="rect">
            <a:avLst/>
          </a:prstGeom>
        </p:spPr>
      </p:pic>
      <p:grpSp>
        <p:nvGrpSpPr>
          <p:cNvPr id="5" name="Group 4"/>
          <p:cNvGrpSpPr>
            <a:grpSpLocks noChangeAspect="1"/>
          </p:cNvGrpSpPr>
          <p:nvPr/>
        </p:nvGrpSpPr>
        <p:grpSpPr>
          <a:xfrm>
            <a:off x="228600" y="304800"/>
            <a:ext cx="4945876" cy="3283298"/>
            <a:chOff x="152400" y="1041400"/>
            <a:chExt cx="6594501" cy="4377730"/>
          </a:xfrm>
        </p:grpSpPr>
        <p:grpSp>
          <p:nvGrpSpPr>
            <p:cNvPr id="6" name="Group 5"/>
            <p:cNvGrpSpPr/>
            <p:nvPr/>
          </p:nvGrpSpPr>
          <p:grpSpPr>
            <a:xfrm>
              <a:off x="1600200" y="1447800"/>
              <a:ext cx="3581400" cy="3505200"/>
              <a:chOff x="1600200" y="1447800"/>
              <a:chExt cx="3581400" cy="3505200"/>
            </a:xfrm>
          </p:grpSpPr>
          <p:sp>
            <p:nvSpPr>
              <p:cNvPr id="17" name="Oval 16"/>
              <p:cNvSpPr/>
              <p:nvPr/>
            </p:nvSpPr>
            <p:spPr>
              <a:xfrm>
                <a:off x="2286000" y="1447800"/>
                <a:ext cx="2209800" cy="2209800"/>
              </a:xfrm>
              <a:prstGeom prst="ellipse">
                <a:avLst/>
              </a:prstGeom>
              <a:solidFill>
                <a:srgbClr val="3366FF">
                  <a:alpha val="39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8" name="Oval 17"/>
              <p:cNvSpPr/>
              <p:nvPr/>
            </p:nvSpPr>
            <p:spPr>
              <a:xfrm>
                <a:off x="1600200" y="2743200"/>
                <a:ext cx="2209800" cy="2209800"/>
              </a:xfrm>
              <a:prstGeom prst="ellipse">
                <a:avLst/>
              </a:prstGeom>
              <a:solidFill>
                <a:srgbClr val="FFFF00">
                  <a:alpha val="39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9" name="Oval 18"/>
              <p:cNvSpPr/>
              <p:nvPr/>
            </p:nvSpPr>
            <p:spPr>
              <a:xfrm>
                <a:off x="2971800" y="2743200"/>
                <a:ext cx="2209800" cy="2209800"/>
              </a:xfrm>
              <a:prstGeom prst="ellipse">
                <a:avLst/>
              </a:prstGeom>
              <a:solidFill>
                <a:srgbClr val="FF0000">
                  <a:alpha val="39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solidFill>
                    <a:srgbClr val="FFFFFF"/>
                  </a:solidFill>
                </a:endParaRPr>
              </a:p>
            </p:txBody>
          </p:sp>
        </p:grpSp>
        <p:sp>
          <p:nvSpPr>
            <p:cNvPr id="7" name="TextBox 6"/>
            <p:cNvSpPr txBox="1"/>
            <p:nvPr/>
          </p:nvSpPr>
          <p:spPr>
            <a:xfrm>
              <a:off x="1712219" y="3657600"/>
              <a:ext cx="980181" cy="369332"/>
            </a:xfrm>
            <a:prstGeom prst="rect">
              <a:avLst/>
            </a:prstGeom>
            <a:noFill/>
          </p:spPr>
          <p:txBody>
            <a:bodyPr wrap="none" rtlCol="0">
              <a:spAutoFit/>
            </a:bodyPr>
            <a:lstStyle/>
            <a:p>
              <a:r>
                <a:rPr lang="en-US" dirty="0" smtClean="0">
                  <a:solidFill>
                    <a:srgbClr val="292934"/>
                  </a:solidFill>
                </a:rPr>
                <a:t>Genetic</a:t>
              </a:r>
              <a:endParaRPr lang="en-US" dirty="0">
                <a:solidFill>
                  <a:srgbClr val="292934"/>
                </a:solidFill>
              </a:endParaRPr>
            </a:p>
          </p:txBody>
        </p:sp>
        <p:sp>
          <p:nvSpPr>
            <p:cNvPr id="8" name="TextBox 7"/>
            <p:cNvSpPr txBox="1"/>
            <p:nvPr/>
          </p:nvSpPr>
          <p:spPr>
            <a:xfrm>
              <a:off x="3779525" y="3581400"/>
              <a:ext cx="1505113" cy="451405"/>
            </a:xfrm>
            <a:prstGeom prst="rect">
              <a:avLst/>
            </a:prstGeom>
            <a:noFill/>
          </p:spPr>
          <p:txBody>
            <a:bodyPr wrap="none" rtlCol="0">
              <a:spAutoFit/>
            </a:bodyPr>
            <a:lstStyle/>
            <a:p>
              <a:r>
                <a:rPr lang="en-US" sz="1600" dirty="0" smtClean="0">
                  <a:solidFill>
                    <a:srgbClr val="292934"/>
                  </a:solidFill>
                </a:rPr>
                <a:t>Functional</a:t>
              </a:r>
              <a:endParaRPr lang="en-US" sz="1600" dirty="0">
                <a:solidFill>
                  <a:srgbClr val="292934"/>
                </a:solidFill>
              </a:endParaRPr>
            </a:p>
          </p:txBody>
        </p:sp>
        <p:sp>
          <p:nvSpPr>
            <p:cNvPr id="9" name="TextBox 8"/>
            <p:cNvSpPr txBox="1"/>
            <p:nvPr/>
          </p:nvSpPr>
          <p:spPr>
            <a:xfrm>
              <a:off x="2476500" y="1817469"/>
              <a:ext cx="1532128" cy="646331"/>
            </a:xfrm>
            <a:prstGeom prst="rect">
              <a:avLst/>
            </a:prstGeom>
            <a:noFill/>
          </p:spPr>
          <p:txBody>
            <a:bodyPr wrap="none" rtlCol="0">
              <a:spAutoFit/>
            </a:bodyPr>
            <a:lstStyle/>
            <a:p>
              <a:r>
                <a:rPr lang="en-US" dirty="0" smtClean="0">
                  <a:solidFill>
                    <a:srgbClr val="292934"/>
                  </a:solidFill>
                </a:rPr>
                <a:t>Taxonomic/</a:t>
              </a:r>
              <a:br>
                <a:rPr lang="en-US" dirty="0" smtClean="0">
                  <a:solidFill>
                    <a:srgbClr val="292934"/>
                  </a:solidFill>
                </a:rPr>
              </a:br>
              <a:r>
                <a:rPr lang="en-US" dirty="0" smtClean="0">
                  <a:solidFill>
                    <a:srgbClr val="292934"/>
                  </a:solidFill>
                </a:rPr>
                <a:t>phylogenetic</a:t>
              </a:r>
              <a:endParaRPr lang="en-US" dirty="0">
                <a:solidFill>
                  <a:srgbClr val="292934"/>
                </a:solidFill>
              </a:endParaRPr>
            </a:p>
          </p:txBody>
        </p:sp>
        <p:cxnSp>
          <p:nvCxnSpPr>
            <p:cNvPr id="10" name="Curved Connector 9"/>
            <p:cNvCxnSpPr/>
            <p:nvPr/>
          </p:nvCxnSpPr>
          <p:spPr>
            <a:xfrm>
              <a:off x="1295400" y="2209800"/>
              <a:ext cx="2133600" cy="1219200"/>
            </a:xfrm>
            <a:prstGeom prst="curvedConnector3">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826000" y="4495799"/>
              <a:ext cx="1572704" cy="923331"/>
            </a:xfrm>
            <a:prstGeom prst="rect">
              <a:avLst/>
            </a:prstGeom>
            <a:noFill/>
          </p:spPr>
          <p:txBody>
            <a:bodyPr wrap="none" rtlCol="0">
              <a:spAutoFit/>
            </a:bodyPr>
            <a:lstStyle/>
            <a:p>
              <a:pPr marL="0" lvl="1"/>
              <a:r>
                <a:rPr lang="en-US" dirty="0" smtClean="0">
                  <a:solidFill>
                    <a:srgbClr val="FF6600"/>
                  </a:solidFill>
                </a:rPr>
                <a:t>Molecular </a:t>
              </a:r>
              <a:br>
                <a:rPr lang="en-US" dirty="0" smtClean="0">
                  <a:solidFill>
                    <a:srgbClr val="FF6600"/>
                  </a:solidFill>
                </a:rPr>
              </a:br>
              <a:r>
                <a:rPr lang="en-US" dirty="0" smtClean="0">
                  <a:solidFill>
                    <a:srgbClr val="FF6600"/>
                  </a:solidFill>
                </a:rPr>
                <a:t>   -&gt; Ecosystem</a:t>
              </a:r>
            </a:p>
            <a:p>
              <a:endParaRPr lang="en-US" dirty="0">
                <a:solidFill>
                  <a:srgbClr val="FF6600"/>
                </a:solidFill>
              </a:endParaRPr>
            </a:p>
          </p:txBody>
        </p:sp>
        <p:sp>
          <p:nvSpPr>
            <p:cNvPr id="12" name="TextBox 11"/>
            <p:cNvSpPr txBox="1"/>
            <p:nvPr/>
          </p:nvSpPr>
          <p:spPr>
            <a:xfrm>
              <a:off x="281424" y="1041400"/>
              <a:ext cx="2298065" cy="1231106"/>
            </a:xfrm>
            <a:prstGeom prst="rect">
              <a:avLst/>
            </a:prstGeom>
            <a:noFill/>
          </p:spPr>
          <p:txBody>
            <a:bodyPr wrap="none" rtlCol="0">
              <a:spAutoFit/>
            </a:bodyPr>
            <a:lstStyle/>
            <a:p>
              <a:pPr marL="0" lvl="1"/>
              <a:r>
                <a:rPr lang="en-US" dirty="0" smtClean="0">
                  <a:solidFill>
                    <a:srgbClr val="FF6600"/>
                  </a:solidFill>
                </a:rPr>
                <a:t>Tree of Life, </a:t>
              </a:r>
              <a:br>
                <a:rPr lang="en-US" dirty="0" smtClean="0">
                  <a:solidFill>
                    <a:srgbClr val="FF6600"/>
                  </a:solidFill>
                </a:rPr>
              </a:br>
              <a:r>
                <a:rPr lang="en-US" dirty="0" smtClean="0">
                  <a:solidFill>
                    <a:srgbClr val="FF6600"/>
                  </a:solidFill>
                </a:rPr>
                <a:t>phylogenomics</a:t>
              </a:r>
            </a:p>
            <a:p>
              <a:endParaRPr lang="en-US" dirty="0">
                <a:solidFill>
                  <a:srgbClr val="FF6600"/>
                </a:solidFill>
              </a:endParaRPr>
            </a:p>
          </p:txBody>
        </p:sp>
        <p:sp>
          <p:nvSpPr>
            <p:cNvPr id="13" name="TextBox 12"/>
            <p:cNvSpPr txBox="1"/>
            <p:nvPr/>
          </p:nvSpPr>
          <p:spPr>
            <a:xfrm>
              <a:off x="4282376" y="1041400"/>
              <a:ext cx="1176411" cy="923331"/>
            </a:xfrm>
            <a:prstGeom prst="rect">
              <a:avLst/>
            </a:prstGeom>
            <a:noFill/>
          </p:spPr>
          <p:txBody>
            <a:bodyPr wrap="none" rtlCol="0">
              <a:spAutoFit/>
            </a:bodyPr>
            <a:lstStyle/>
            <a:p>
              <a:pPr marL="0" lvl="1"/>
              <a:r>
                <a:rPr lang="en-US" dirty="0" smtClean="0">
                  <a:solidFill>
                    <a:srgbClr val="FF6600"/>
                  </a:solidFill>
                </a:rPr>
                <a:t>Organisms</a:t>
              </a:r>
              <a:br>
                <a:rPr lang="en-US" dirty="0" smtClean="0">
                  <a:solidFill>
                    <a:srgbClr val="FF6600"/>
                  </a:solidFill>
                </a:rPr>
              </a:br>
              <a:r>
                <a:rPr lang="en-US" dirty="0" smtClean="0">
                  <a:solidFill>
                    <a:srgbClr val="FF6600"/>
                  </a:solidFill>
                </a:rPr>
                <a:t> -&gt; species</a:t>
              </a:r>
            </a:p>
            <a:p>
              <a:endParaRPr lang="en-US" dirty="0">
                <a:solidFill>
                  <a:srgbClr val="FF6600"/>
                </a:solidFill>
              </a:endParaRPr>
            </a:p>
          </p:txBody>
        </p:sp>
        <p:sp>
          <p:nvSpPr>
            <p:cNvPr id="14" name="TextBox 13"/>
            <p:cNvSpPr txBox="1"/>
            <p:nvPr/>
          </p:nvSpPr>
          <p:spPr>
            <a:xfrm>
              <a:off x="152400" y="2565400"/>
              <a:ext cx="1236712" cy="646331"/>
            </a:xfrm>
            <a:prstGeom prst="rect">
              <a:avLst/>
            </a:prstGeom>
            <a:noFill/>
          </p:spPr>
          <p:txBody>
            <a:bodyPr wrap="none" rtlCol="0">
              <a:spAutoFit/>
            </a:bodyPr>
            <a:lstStyle/>
            <a:p>
              <a:r>
                <a:rPr lang="en-US" dirty="0" smtClean="0">
                  <a:solidFill>
                    <a:srgbClr val="FF6600"/>
                  </a:solidFill>
                </a:rPr>
                <a:t>Phenotypic</a:t>
              </a:r>
              <a:br>
                <a:rPr lang="en-US" dirty="0" smtClean="0">
                  <a:solidFill>
                    <a:srgbClr val="FF6600"/>
                  </a:solidFill>
                </a:rPr>
              </a:br>
              <a:r>
                <a:rPr lang="en-US" dirty="0" smtClean="0">
                  <a:solidFill>
                    <a:srgbClr val="FF6600"/>
                  </a:solidFill>
                </a:rPr>
                <a:t>expression</a:t>
              </a:r>
              <a:endParaRPr lang="en-US" dirty="0">
                <a:solidFill>
                  <a:srgbClr val="FF6600"/>
                </a:solidFill>
              </a:endParaRPr>
            </a:p>
          </p:txBody>
        </p:sp>
        <p:sp>
          <p:nvSpPr>
            <p:cNvPr id="15" name="TextBox 14"/>
            <p:cNvSpPr txBox="1"/>
            <p:nvPr/>
          </p:nvSpPr>
          <p:spPr>
            <a:xfrm>
              <a:off x="188569" y="4560669"/>
              <a:ext cx="2300631" cy="646331"/>
            </a:xfrm>
            <a:prstGeom prst="rect">
              <a:avLst/>
            </a:prstGeom>
            <a:noFill/>
          </p:spPr>
          <p:txBody>
            <a:bodyPr wrap="none" rtlCol="0">
              <a:spAutoFit/>
            </a:bodyPr>
            <a:lstStyle/>
            <a:p>
              <a:r>
                <a:rPr lang="en-US" dirty="0" smtClean="0">
                  <a:solidFill>
                    <a:srgbClr val="FF6600"/>
                  </a:solidFill>
                </a:rPr>
                <a:t>Bioactive</a:t>
              </a:r>
              <a:br>
                <a:rPr lang="en-US" dirty="0" smtClean="0">
                  <a:solidFill>
                    <a:srgbClr val="FF6600"/>
                  </a:solidFill>
                </a:rPr>
              </a:br>
              <a:r>
                <a:rPr lang="en-US" dirty="0" smtClean="0">
                  <a:solidFill>
                    <a:srgbClr val="FF6600"/>
                  </a:solidFill>
                </a:rPr>
                <a:t>compounds/chemistry</a:t>
              </a:r>
              <a:endParaRPr lang="en-US" dirty="0">
                <a:solidFill>
                  <a:srgbClr val="FF6600"/>
                </a:solidFill>
              </a:endParaRPr>
            </a:p>
          </p:txBody>
        </p:sp>
        <p:sp>
          <p:nvSpPr>
            <p:cNvPr id="16" name="TextBox 15"/>
            <p:cNvSpPr txBox="1"/>
            <p:nvPr/>
          </p:nvSpPr>
          <p:spPr>
            <a:xfrm>
              <a:off x="4927600" y="2260600"/>
              <a:ext cx="1819301" cy="861775"/>
            </a:xfrm>
            <a:prstGeom prst="rect">
              <a:avLst/>
            </a:prstGeom>
            <a:noFill/>
          </p:spPr>
          <p:txBody>
            <a:bodyPr wrap="none" rtlCol="0">
              <a:spAutoFit/>
            </a:bodyPr>
            <a:lstStyle/>
            <a:p>
              <a:r>
                <a:rPr lang="en-US" dirty="0" smtClean="0">
                  <a:solidFill>
                    <a:srgbClr val="FF6600"/>
                  </a:solidFill>
                </a:rPr>
                <a:t>Trophic </a:t>
              </a:r>
              <a:br>
                <a:rPr lang="en-US" dirty="0" smtClean="0">
                  <a:solidFill>
                    <a:srgbClr val="FF6600"/>
                  </a:solidFill>
                </a:rPr>
              </a:br>
              <a:r>
                <a:rPr lang="en-US" dirty="0" smtClean="0">
                  <a:solidFill>
                    <a:srgbClr val="FF6600"/>
                  </a:solidFill>
                </a:rPr>
                <a:t>interactions</a:t>
              </a:r>
              <a:endParaRPr lang="en-US" dirty="0">
                <a:solidFill>
                  <a:srgbClr val="FF6600"/>
                </a:solidFill>
              </a:endParaRPr>
            </a:p>
          </p:txBody>
        </p:sp>
      </p:grpSp>
      <p:sp>
        <p:nvSpPr>
          <p:cNvPr id="20" name="Content Placeholder 2"/>
          <p:cNvSpPr txBox="1">
            <a:spLocks/>
          </p:cNvSpPr>
          <p:nvPr/>
        </p:nvSpPr>
        <p:spPr>
          <a:xfrm>
            <a:off x="4800600" y="304800"/>
            <a:ext cx="4267200" cy="2438400"/>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rgbClr val="FFFF00"/>
                </a:solidFill>
              </a:rPr>
              <a:t>US National Science Foundation  Dimensions of Biodiversity program</a:t>
            </a:r>
          </a:p>
          <a:p>
            <a:pPr lvl="3"/>
            <a:r>
              <a:rPr lang="en-US" dirty="0" smtClean="0">
                <a:solidFill>
                  <a:srgbClr val="FFFF00"/>
                </a:solidFill>
              </a:rPr>
              <a:t>Interaction at the intersection of taxonomic, genetic, functional domains</a:t>
            </a:r>
            <a:endParaRPr lang="en-US" dirty="0">
              <a:solidFill>
                <a:srgbClr val="FFFF00"/>
              </a:solidFill>
            </a:endParaRPr>
          </a:p>
        </p:txBody>
      </p:sp>
      <p:pic>
        <p:nvPicPr>
          <p:cNvPr id="23" name="Picture 22" descr="C:\Users\dpaul\Downloads\nsf1.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1812" y="1524000"/>
            <a:ext cx="844188" cy="848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941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idigbio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idigbio2014.potx</Template>
  <TotalTime>537</TotalTime>
  <Words>332</Words>
  <Application>Microsoft Office PowerPoint</Application>
  <PresentationFormat>On-screen Show (4:3)</PresentationFormat>
  <Paragraphs>89</Paragraphs>
  <Slides>17</Slides>
  <Notes>8</Notes>
  <HiddenSlides>3</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idigbio2014</vt:lpstr>
      <vt:lpstr>Workshop at iDigBio and AMNH</vt:lpstr>
      <vt:lpstr>Data Carpentry Workshop Wiki at iDigBio </vt:lpstr>
      <vt:lpstr>Pre-workshop Survey ~ We are heterogeneous!</vt:lpstr>
      <vt:lpstr>PowerPoint Presentation</vt:lpstr>
      <vt:lpstr>PowerPoint Presentation</vt:lpstr>
      <vt:lpstr>PowerPoint Presentation</vt:lpstr>
      <vt:lpstr>PowerPoint Presentation</vt:lpstr>
      <vt:lpstr>Integrative biodiversity research:   It’s about the science questions</vt:lpstr>
      <vt:lpstr>PowerPoint Presentation</vt:lpstr>
      <vt:lpstr>iDigBio – Integrated Digitized Biocollections</vt:lpstr>
      <vt:lpstr>Estimated 1 billion specimens  in 1,600 collections in the US</vt:lpstr>
      <vt:lpstr>Thematic Collections Networks (2 of 13)…</vt:lpstr>
      <vt:lpstr>PowerPoint Presentation</vt:lpstr>
      <vt:lpstr>PowerPoint Presentation</vt:lpstr>
      <vt:lpstr>PowerPoint Presentation</vt:lpstr>
      <vt:lpstr>PowerPoint Presentation</vt:lpstr>
      <vt:lpstr>Thanks – and let’s get started!</vt:lpstr>
    </vt:vector>
  </TitlesOfParts>
  <Company>Jelly Bean Communications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Jeremy Spinks</dc:creator>
  <cp:lastModifiedBy>Deborah L. Paul</cp:lastModifiedBy>
  <cp:revision>40</cp:revision>
  <dcterms:created xsi:type="dcterms:W3CDTF">2014-08-01T13:08:34Z</dcterms:created>
  <dcterms:modified xsi:type="dcterms:W3CDTF">2014-09-29T02:46:55Z</dcterms:modified>
</cp:coreProperties>
</file>