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70" r:id="rId3"/>
    <p:sldId id="269" r:id="rId4"/>
    <p:sldId id="258" r:id="rId5"/>
    <p:sldId id="278" r:id="rId6"/>
    <p:sldId id="265" r:id="rId7"/>
    <p:sldId id="276" r:id="rId8"/>
    <p:sldId id="271" r:id="rId9"/>
    <p:sldId id="277" r:id="rId10"/>
    <p:sldId id="286" r:id="rId11"/>
    <p:sldId id="279" r:id="rId12"/>
    <p:sldId id="280" r:id="rId13"/>
    <p:sldId id="281" r:id="rId14"/>
    <p:sldId id="283" r:id="rId15"/>
    <p:sldId id="262" r:id="rId16"/>
    <p:sldId id="261" r:id="rId17"/>
    <p:sldId id="263" r:id="rId18"/>
    <p:sldId id="264" r:id="rId19"/>
    <p:sldId id="285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ubomir Penev" initials="LP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541"/>
    <a:srgbClr val="142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7" autoAdjust="0"/>
    <p:restoredTop sz="97725"/>
  </p:normalViewPr>
  <p:slideViewPr>
    <p:cSldViewPr snapToGrid="0">
      <p:cViewPr varScale="1">
        <p:scale>
          <a:sx n="81" d="100"/>
          <a:sy n="81" d="100"/>
        </p:scale>
        <p:origin x="6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8E298-2EA6-4B59-AE28-8563DCBC82F5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07D0-4AFA-4AFD-A133-D2B77CFC7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19DD7E-5155-4ACE-A6E8-E99CC613ECF7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6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1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3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3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3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7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7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8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3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0176D-CFF9-444D-A32C-B711466B85DC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9032B-C9F5-43DA-BA0B-876D79C4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nev@pensoft.net" TargetMode="External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pzq54F9LmjQZG9Ljuh5-V3shRBaQOnql5HHqSs1mYQ/edit?usp=sharing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dataone.org/#view/https://pasta.lternet.edu/package/metadata/eml/knb-lter-pal/130/2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pha.pensoft.net/dev/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2.jpeg"/><Relationship Id="rId7" Type="http://schemas.openxmlformats.org/officeDocument/2006/relationships/image" Target="../media/image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jpeg"/><Relationship Id="rId9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152775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904554" y="1269150"/>
            <a:ext cx="8628634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bg-BG" sz="31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Online direct import of specimen records from </a:t>
            </a:r>
            <a:r>
              <a:rPr lang="en-US" sz="4000" b="1" dirty="0" err="1">
                <a:solidFill>
                  <a:schemeClr val="bg1"/>
                </a:solidFill>
              </a:rPr>
              <a:t>iDigBio</a:t>
            </a:r>
            <a:r>
              <a:rPr lang="en-US" sz="4000" b="1" dirty="0">
                <a:solidFill>
                  <a:schemeClr val="bg1"/>
                </a:solidFill>
              </a:rPr>
              <a:t> infrastructure into taxonomic manuscripts</a:t>
            </a:r>
            <a:br>
              <a:rPr lang="bg-BG" sz="3600" b="1" dirty="0">
                <a:solidFill>
                  <a:schemeClr val="bg1"/>
                </a:solidFill>
              </a:rPr>
            </a:br>
            <a:r>
              <a:rPr lang="en-GB" sz="3100" b="1" dirty="0">
                <a:solidFill>
                  <a:schemeClr val="bg1"/>
                </a:solidFill>
              </a:rPr>
              <a:t> </a:t>
            </a:r>
            <a:br>
              <a:rPr lang="bg-BG" sz="3100" b="1" dirty="0">
                <a:solidFill>
                  <a:schemeClr val="bg1"/>
                </a:solidFill>
              </a:rPr>
            </a:br>
            <a:endParaRPr lang="bg-BG" sz="2000" b="1" dirty="0">
              <a:solidFill>
                <a:schemeClr val="bg1"/>
              </a:solidFill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311401" y="3581527"/>
            <a:ext cx="7755467" cy="239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000" dirty="0" err="1"/>
              <a:t>Lyubomir</a:t>
            </a:r>
            <a:r>
              <a:rPr lang="en-US" sz="2000" dirty="0"/>
              <a:t> </a:t>
            </a:r>
            <a:r>
              <a:rPr lang="en-US" sz="2000" dirty="0" err="1"/>
              <a:t>Penev</a:t>
            </a:r>
            <a:r>
              <a:rPr lang="en-US" sz="2000" dirty="0"/>
              <a:t> , Viktor </a:t>
            </a:r>
            <a:r>
              <a:rPr lang="en-US" sz="2000" dirty="0" err="1"/>
              <a:t>Senderov</a:t>
            </a:r>
            <a:endParaRPr lang="en-US" sz="2000" dirty="0"/>
          </a:p>
          <a:p>
            <a:pPr algn="ctr">
              <a:spcBef>
                <a:spcPct val="0"/>
              </a:spcBef>
              <a:buNone/>
            </a:pPr>
            <a:endParaRPr lang="en-US" sz="2000" dirty="0"/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latin typeface="+mj-lt"/>
              </a:rPr>
              <a:t>Institute for Biodiversity and Ecosystem Research, </a:t>
            </a:r>
            <a:r>
              <a:rPr lang="en-GB" sz="2000" dirty="0">
                <a:latin typeface="+mj-lt"/>
              </a:rPr>
              <a:t>Bulgarian Academy of Sciences</a:t>
            </a:r>
            <a:r>
              <a:rPr lang="en-US" sz="2000" dirty="0">
                <a:latin typeface="+mj-lt"/>
              </a:rPr>
              <a:t>, Sofia, Bulgaria &amp; </a:t>
            </a:r>
            <a:r>
              <a:rPr lang="en-US" sz="2000" dirty="0" err="1">
                <a:latin typeface="+mj-lt"/>
              </a:rPr>
              <a:t>Pensoft</a:t>
            </a:r>
            <a:r>
              <a:rPr lang="en-US" sz="2000" dirty="0">
                <a:latin typeface="+mj-lt"/>
              </a:rPr>
              <a:t> Publishers </a:t>
            </a:r>
            <a:br>
              <a:rPr lang="bg-BG" sz="2000" dirty="0">
                <a:latin typeface="+mj-lt"/>
              </a:rPr>
            </a:br>
            <a:r>
              <a:rPr lang="en-US" sz="2000" u="sng" dirty="0">
                <a:latin typeface="+mj-lt"/>
                <a:hlinkClick r:id="rId3"/>
              </a:rPr>
              <a:t>penev@pensoft.net</a:t>
            </a:r>
            <a:endParaRPr lang="en-US" sz="2000" u="sng" dirty="0">
              <a:latin typeface="+mj-lt"/>
            </a:endParaRPr>
          </a:p>
          <a:p>
            <a:pPr algn="ctr">
              <a:spcBef>
                <a:spcPct val="0"/>
              </a:spcBef>
              <a:buNone/>
            </a:pPr>
            <a:endParaRPr lang="en-US" altLang="en-US" sz="2000" b="1" u="sng" baseline="30000" dirty="0">
              <a:latin typeface="+mj-lt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000" dirty="0" err="1"/>
              <a:t>Pensoft</a:t>
            </a:r>
            <a:r>
              <a:rPr lang="en-US" sz="2000" dirty="0"/>
              <a:t> &amp; </a:t>
            </a:r>
            <a:r>
              <a:rPr lang="en-US" sz="2000" dirty="0" err="1"/>
              <a:t>iDigBio</a:t>
            </a:r>
            <a:r>
              <a:rPr lang="en-US" sz="2000" dirty="0"/>
              <a:t> Webinar, 16 June 2015</a:t>
            </a:r>
            <a:endParaRPr lang="bg-BG" altLang="en-US" sz="2000" b="1" baseline="300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en-US" sz="1600" b="1" dirty="0">
              <a:latin typeface="Verdan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68450" y="6093198"/>
            <a:ext cx="906145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24" y="6042039"/>
            <a:ext cx="1566888" cy="776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6214472"/>
            <a:ext cx="1867274" cy="431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106" y="6204736"/>
            <a:ext cx="1337982" cy="481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615" y="6204736"/>
            <a:ext cx="1593203" cy="49253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2564" y="245370"/>
            <a:ext cx="9773321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Where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to take record IDs from </a:t>
            </a:r>
            <a:r>
              <a:rPr lang="en-US" sz="38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iDigBio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? </a:t>
            </a:r>
          </a:p>
        </p:txBody>
      </p:sp>
      <p:pic>
        <p:nvPicPr>
          <p:cNvPr id="8" name="Picture 2" descr="http://arpha.pensoft.net/i/awttips/From_iDigBi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44"/>
          <a:stretch/>
        </p:blipFill>
        <p:spPr bwMode="auto">
          <a:xfrm>
            <a:off x="1581150" y="1315756"/>
            <a:ext cx="9029700" cy="5334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07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245370"/>
            <a:ext cx="1075676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WHY 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import &amp; publish specimen records in this way?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0117" y="1457655"/>
            <a:ext cx="9525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Avoid re-typing errors and save time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Tracking (provenance) information is saved in </a:t>
            </a:r>
            <a:r>
              <a:rPr lang="en-US" sz="2400" i="1" dirty="0" err="1"/>
              <a:t>occurrenceDetails</a:t>
            </a:r>
            <a:endParaRPr lang="en-US" sz="2400" dirty="0"/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Mobilization, peer-review and publication of small data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Data downloadable anytime as CSV file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Machine-readable and harvestable (from the XML version of the published article)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Automatically exported in Darwin Core Archive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Automatically exported to and indexed by GBIF on the day of the publication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Interoperable in </a:t>
            </a:r>
            <a:r>
              <a:rPr lang="en-US" sz="2400" dirty="0" err="1"/>
              <a:t>DarwinCore</a:t>
            </a:r>
            <a:r>
              <a:rPr lang="en-US" sz="2400" dirty="0"/>
              <a:t> standard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Re-usable (new opportunities for collaboration)</a:t>
            </a:r>
          </a:p>
          <a:p>
            <a:pPr marL="342900" indent="-342900">
              <a:buSzPct val="75000"/>
              <a:buBlip>
                <a:blip r:embed="rId2"/>
              </a:buBlip>
            </a:pPr>
            <a:r>
              <a:rPr lang="en-US" sz="2400" dirty="0"/>
              <a:t>Increase discoverability, visibility, and citation of authors’ work</a:t>
            </a:r>
          </a:p>
          <a:p>
            <a:pPr marL="342900" indent="-342900">
              <a:buSzPct val="75000"/>
              <a:buBlip>
                <a:blip r:embed="rId2"/>
              </a:buBlip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557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16" y="1297939"/>
            <a:ext cx="7825368" cy="531263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5531078" y="3489300"/>
            <a:ext cx="1289304" cy="352489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962" tIns="31481" rIns="62962" bIns="3148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en-US" sz="150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564" y="245370"/>
            <a:ext cx="9773321" cy="58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This is how data look like in the </a:t>
            </a: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published paper</a:t>
            </a:r>
          </a:p>
        </p:txBody>
      </p:sp>
    </p:spTree>
    <p:extLst>
      <p:ext uri="{BB962C8B-B14F-4D97-AF65-F5344CB8AC3E}">
        <p14:creationId xmlns:p14="http://schemas.microsoft.com/office/powerpoint/2010/main" val="318077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5597067" y="3451592"/>
            <a:ext cx="1289304" cy="352489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962" tIns="31481" rIns="62962" bIns="3148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en-US" sz="1500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564" y="245370"/>
            <a:ext cx="9773321" cy="58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Mapping &amp; visualization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77" y="1309508"/>
            <a:ext cx="7404846" cy="554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1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564" y="245370"/>
            <a:ext cx="9773321" cy="58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Easy export, harvesting &amp; re-use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09" y="1235073"/>
            <a:ext cx="8709455" cy="55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18" y="1133625"/>
            <a:ext cx="9215438" cy="57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232894" y="2654450"/>
            <a:ext cx="2667000" cy="310407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962" tIns="31481" rIns="62962" bIns="3148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232993" y="3001113"/>
            <a:ext cx="2657475" cy="310407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962" tIns="31481" rIns="62962" bIns="3148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en-US"/>
          </a:p>
        </p:txBody>
      </p:sp>
      <p:pic>
        <p:nvPicPr>
          <p:cNvPr id="11" name="Picture 2" descr="gbif_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19" y="5943750"/>
            <a:ext cx="1333500" cy="89846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9914181" y="2881462"/>
            <a:ext cx="452438" cy="3016250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21" descr="EOL_Brochure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19" y="5867550"/>
            <a:ext cx="1765300" cy="11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720131" y="3311520"/>
            <a:ext cx="755325" cy="2565554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25462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Blip>
                <a:blip r:embed="rId2"/>
              </a:buBlip>
            </a:pPr>
            <a:r>
              <a:rPr lang="en-US" dirty="0"/>
              <a:t>Data : </a:t>
            </a:r>
            <a:r>
              <a:rPr lang="en-US" dirty="0">
                <a:hlinkClick r:id="rId3"/>
              </a:rPr>
              <a:t>https://docs.google.com/spreadsheets/d/1dpzq54F9LmjQZG9Ljuh5-V3shRBaQOnql5HHqSs1mYQ/edit?usp=sharing</a:t>
            </a:r>
            <a:endParaRPr lang="en-US" dirty="0"/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Open “</a:t>
            </a:r>
            <a:r>
              <a:rPr lang="en-US" dirty="0" err="1"/>
              <a:t>iDigBio</a:t>
            </a:r>
            <a:r>
              <a:rPr lang="en-US" dirty="0"/>
              <a:t> Test Paper”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Import specimens for Acer </a:t>
            </a:r>
            <a:r>
              <a:rPr lang="en-US" dirty="0" err="1"/>
              <a:t>lesquerexi</a:t>
            </a:r>
            <a:r>
              <a:rPr lang="en-US" dirty="0"/>
              <a:t> (some sort of prehistoric plant) – just click on most recent things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Import specimens for </a:t>
            </a:r>
            <a:r>
              <a:rPr lang="en-US" dirty="0" err="1"/>
              <a:t>Bassaricyon</a:t>
            </a:r>
            <a:r>
              <a:rPr lang="en-US" dirty="0"/>
              <a:t> </a:t>
            </a:r>
            <a:r>
              <a:rPr lang="en-US" dirty="0" err="1"/>
              <a:t>neblina</a:t>
            </a:r>
            <a:r>
              <a:rPr lang="en-US" dirty="0"/>
              <a:t> (raccoon-like mammal)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Import specimens for </a:t>
            </a:r>
            <a:r>
              <a:rPr lang="en-US" dirty="0" err="1"/>
              <a:t>Nyctalus</a:t>
            </a:r>
            <a:r>
              <a:rPr lang="en-US" dirty="0"/>
              <a:t> </a:t>
            </a:r>
            <a:r>
              <a:rPr lang="en-US" dirty="0" err="1"/>
              <a:t>lasiopterus</a:t>
            </a:r>
            <a:r>
              <a:rPr lang="en-US" dirty="0"/>
              <a:t> (a bat species)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Show how to delete materials, import bulk with “|”, import from BOLD BIN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1999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65595" y="245370"/>
            <a:ext cx="9773321" cy="58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56917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3181" y="1413164"/>
            <a:ext cx="9678056" cy="5126752"/>
            <a:chOff x="361873" y="208676"/>
            <a:chExt cx="11633702" cy="6354331"/>
          </a:xfrm>
        </p:grpSpPr>
        <p:pic>
          <p:nvPicPr>
            <p:cNvPr id="1026" name="Picture 2" descr="https://documents.lucidchart.com/documents/a5ac8963-d111-4edd-81ae-17bbcd6aeadb/pages/0_0?a=267&amp;x=128&amp;y=172&amp;w=704&amp;h=176&amp;store=1&amp;accept=image%2F*&amp;auth=LCA%20351f1d44fc86e3084b54c4b0b8c4964193c14c7c-ts%3D14659911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73" y="208676"/>
              <a:ext cx="11633702" cy="2276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ata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91" y="2542726"/>
              <a:ext cx="2000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3.bp.blogspot.com/-Wpp0vCJQDHo/U_ZMorXEynI/AAAAAAAAA7Y/Y-f-3brn99k/s1600/GBIF_logo_short_form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42" y="3018976"/>
              <a:ext cx="1727547" cy="167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US LT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42" y="4906066"/>
              <a:ext cx="1656941" cy="1656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2033" y="2780850"/>
              <a:ext cx="4557216" cy="25091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91660" y="2780850"/>
              <a:ext cx="3902035" cy="234341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0"/>
            <a:ext cx="12191999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5782" y="222047"/>
            <a:ext cx="1062181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Can we generate and import an </a:t>
            </a: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entire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manuscript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864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Blip>
                <a:blip r:embed="rId2"/>
              </a:buBlip>
            </a:pPr>
            <a:r>
              <a:rPr lang="en-US" dirty="0">
                <a:hlinkClick r:id="rId3"/>
              </a:rPr>
              <a:t>https://search.dataone.org/#view/https://pasta.lternet.edu/package/metadata/eml/knb-lter-pal/130/2</a:t>
            </a:r>
            <a:endParaRPr lang="en-US" dirty="0"/>
          </a:p>
          <a:p>
            <a:pPr marL="0" indent="0">
              <a:buSzPct val="75000"/>
              <a:buNone/>
            </a:pPr>
            <a:endParaRPr lang="en-US" dirty="0"/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Photosynthetic pigments of water column samples analyzed using High Performance Liquid Chromatography (HPLC), sampled during Palmer LTER field season at Palmer Station Antarctica, 1991 - 2009.. U.S. LTER Network.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45370"/>
            <a:ext cx="12192000" cy="59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70761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Blip>
                <a:blip r:embed="rId2"/>
              </a:buBlip>
            </a:pPr>
            <a:r>
              <a:rPr lang="en-US" dirty="0">
                <a:hlinkClick r:id="rId3"/>
              </a:rPr>
              <a:t>http://arpha.pensoft.net/dev/</a:t>
            </a:r>
            <a:endParaRPr lang="en-US" dirty="0"/>
          </a:p>
          <a:p>
            <a:pPr>
              <a:buSzPct val="75000"/>
              <a:buBlip>
                <a:blip r:embed="rId2"/>
              </a:buBlip>
            </a:pPr>
            <a:endParaRPr lang="en-US" dirty="0"/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Allows to import different types of manuscripts from XML. E.g.:</a:t>
            </a:r>
          </a:p>
          <a:p>
            <a:pPr lvl="1">
              <a:buClr>
                <a:srgbClr val="92D050"/>
              </a:buClr>
              <a:buSzPct val="75000"/>
            </a:pPr>
            <a:r>
              <a:rPr lang="en-US" dirty="0"/>
              <a:t>Software Description</a:t>
            </a:r>
          </a:p>
          <a:p>
            <a:pPr lvl="1">
              <a:buClr>
                <a:srgbClr val="92D050"/>
              </a:buClr>
              <a:buSzPct val="75000"/>
            </a:pPr>
            <a:r>
              <a:rPr lang="en-US" dirty="0"/>
              <a:t>Taxonomic Paper</a:t>
            </a:r>
          </a:p>
          <a:p>
            <a:pPr lvl="1">
              <a:buClr>
                <a:srgbClr val="92D050"/>
              </a:buClr>
              <a:buSzPct val="75000"/>
            </a:pPr>
            <a:r>
              <a:rPr lang="en-US" dirty="0"/>
              <a:t>Data paper</a:t>
            </a:r>
          </a:p>
          <a:p>
            <a:pPr>
              <a:buSzPct val="75000"/>
              <a:buBlip>
                <a:blip r:embed="rId2"/>
              </a:buBlip>
            </a:pPr>
            <a:endParaRPr lang="en-US" dirty="0"/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For collaborations please contact us at </a:t>
            </a:r>
            <a:r>
              <a:rPr lang="en-US" dirty="0">
                <a:solidFill>
                  <a:schemeClr val="accent1"/>
                </a:solidFill>
              </a:rPr>
              <a:t>info@pensoft.net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1999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245371"/>
            <a:ext cx="12191998" cy="574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For developers and data managers: </a:t>
            </a:r>
            <a:r>
              <a:rPr lang="en-US" sz="3800" dirty="0" err="1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Pensoft</a:t>
            </a: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 API</a:t>
            </a:r>
          </a:p>
        </p:txBody>
      </p:sp>
    </p:spTree>
    <p:extLst>
      <p:ext uri="{BB962C8B-B14F-4D97-AF65-F5344CB8AC3E}">
        <p14:creationId xmlns:p14="http://schemas.microsoft.com/office/powerpoint/2010/main" val="165594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Blip>
                <a:blip r:embed="rId2"/>
              </a:buBlip>
            </a:pPr>
            <a:r>
              <a:rPr lang="en-US" dirty="0" err="1"/>
              <a:t>Pensoft</a:t>
            </a:r>
            <a:r>
              <a:rPr lang="en-US" dirty="0"/>
              <a:t> developers team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European Commission: EUBON FP7 Project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/>
              <a:t>European Commission: PhD Financed through the EU Marie-</a:t>
            </a:r>
            <a:r>
              <a:rPr lang="en-US" dirty="0" err="1"/>
              <a:t>Sklodovska</a:t>
            </a:r>
            <a:r>
              <a:rPr lang="en-US" dirty="0"/>
              <a:t>-Curie Program Grant Agreement Nr.</a:t>
            </a:r>
            <a:r>
              <a:rPr lang="en-US" b="1" dirty="0"/>
              <a:t> </a:t>
            </a:r>
            <a:r>
              <a:rPr lang="en-US" dirty="0"/>
              <a:t>642241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dirty="0" err="1"/>
              <a:t>Slavena</a:t>
            </a:r>
            <a:r>
              <a:rPr lang="en-US" dirty="0"/>
              <a:t> Peneva (drawings and design)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1999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65595" y="245370"/>
            <a:ext cx="9773321" cy="58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Our sincere thanks are due to</a:t>
            </a:r>
            <a:endParaRPr lang="en-US" sz="3800" dirty="0">
              <a:solidFill>
                <a:srgbClr val="FFC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856461"/>
            <a:ext cx="1593203" cy="492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809" y="4903433"/>
            <a:ext cx="1445561" cy="1445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76" y="5699163"/>
            <a:ext cx="1555766" cy="807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906" y="5797413"/>
            <a:ext cx="1847182" cy="591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453" y="5521703"/>
            <a:ext cx="2277563" cy="8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8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3150" y="0"/>
            <a:ext cx="7505701" cy="958850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48" y="1"/>
            <a:ext cx="7505701" cy="911225"/>
          </a:xfrm>
          <a:solidFill>
            <a:srgbClr val="11154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3600" dirty="0">
                <a:solidFill>
                  <a:srgbClr val="FFC000"/>
                </a:solidFill>
              </a:rPr>
              <a:t>Data deluge</a:t>
            </a:r>
            <a:r>
              <a:rPr lang="en-US" altLang="en-US" sz="3600" dirty="0">
                <a:solidFill>
                  <a:schemeClr val="bg1"/>
                </a:solidFill>
              </a:rPr>
              <a:t>: We sample now more data than we can digest (analyze, publish &amp; use)</a:t>
            </a:r>
            <a:endParaRPr lang="bg-BG" sz="3400" dirty="0">
              <a:solidFill>
                <a:schemeClr val="bg1"/>
              </a:solidFill>
            </a:endParaRPr>
          </a:p>
        </p:txBody>
      </p:sp>
      <p:pic>
        <p:nvPicPr>
          <p:cNvPr id="7171" name="Picture 2" descr="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001880"/>
            <a:ext cx="75057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6769723" y="6543578"/>
            <a:ext cx="17620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dirty="0">
                <a:solidFill>
                  <a:srgbClr val="FFC000"/>
                </a:solidFill>
                <a:latin typeface="Verdana" panose="020B0604030504040204" pitchFamily="34" charset="0"/>
              </a:rPr>
              <a:t>Drawings: </a:t>
            </a:r>
            <a:r>
              <a:rPr lang="en-US" altLang="en-US" sz="800" dirty="0" err="1">
                <a:solidFill>
                  <a:srgbClr val="FFC000"/>
                </a:solidFill>
                <a:latin typeface="Verdana" panose="020B0604030504040204" pitchFamily="34" charset="0"/>
              </a:rPr>
              <a:t>slavenapeneva.com</a:t>
            </a:r>
            <a:endParaRPr lang="bg-BG" altLang="en-US" sz="800" dirty="0">
              <a:solidFill>
                <a:srgbClr val="FFC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271860" cy="6901031"/>
          </a:xfrm>
          <a:prstGeom prst="rect">
            <a:avLst/>
          </a:prstGeom>
          <a:solidFill>
            <a:srgbClr val="111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20137" y="-1"/>
            <a:ext cx="2271863" cy="6901031"/>
          </a:xfrm>
          <a:prstGeom prst="rect">
            <a:avLst/>
          </a:prstGeom>
          <a:solidFill>
            <a:srgbClr val="111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8151" y="458424"/>
            <a:ext cx="6900863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4988" indent="-534988">
              <a:spcBef>
                <a:spcPct val="40000"/>
              </a:spcBef>
              <a:buClr>
                <a:schemeClr val="bg2"/>
              </a:buClr>
              <a:buSzPct val="200000"/>
              <a:defRPr/>
            </a:pPr>
            <a:r>
              <a:rPr lang="en-US" sz="5200" b="1" dirty="0"/>
              <a:t>I            </a:t>
            </a:r>
            <a:r>
              <a:rPr lang="bg-BG" sz="5200" b="1" dirty="0" err="1"/>
              <a:t>Open</a:t>
            </a:r>
            <a:r>
              <a:rPr lang="bg-BG" sz="5200" b="1" dirty="0"/>
              <a:t> </a:t>
            </a:r>
            <a:r>
              <a:rPr lang="en-US" sz="5200" b="1" dirty="0"/>
              <a:t>Science</a:t>
            </a:r>
            <a:r>
              <a:rPr lang="bg-BG" sz="5200" b="1" dirty="0"/>
              <a:t>!</a:t>
            </a:r>
            <a:endParaRPr lang="en-US" sz="5200" b="1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24" y="-1492745"/>
            <a:ext cx="1018413" cy="9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6894513" y="5283200"/>
            <a:ext cx="717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PLAZI</a:t>
            </a:r>
            <a:endParaRPr lang="bg-BG" altLang="en-US" sz="1500">
              <a:solidFill>
                <a:schemeClr val="bg1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1" y="1362049"/>
            <a:ext cx="5848350" cy="4650570"/>
            <a:chOff x="1641764" y="1787438"/>
            <a:chExt cx="5413663" cy="4540625"/>
          </a:xfrm>
        </p:grpSpPr>
        <p:pic>
          <p:nvPicPr>
            <p:cNvPr id="106502" name="Picture 5" descr="Thank you for your attention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764" y="1787438"/>
              <a:ext cx="5413663" cy="454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3" name="Picture 2" descr="BDJ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791" y="5634073"/>
              <a:ext cx="2244436" cy="670953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Straight Connector 10"/>
          <p:cNvCxnSpPr/>
          <p:nvPr/>
        </p:nvCxnSpPr>
        <p:spPr>
          <a:xfrm>
            <a:off x="1568450" y="6093198"/>
            <a:ext cx="9061450" cy="0"/>
          </a:xfrm>
          <a:prstGeom prst="line">
            <a:avLst/>
          </a:prstGeom>
          <a:ln>
            <a:solidFill>
              <a:srgbClr val="1115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24" y="6042039"/>
            <a:ext cx="1566888" cy="776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6214472"/>
            <a:ext cx="1867274" cy="431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59" y="6204736"/>
            <a:ext cx="1337982" cy="481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854" y="6204736"/>
            <a:ext cx="1593203" cy="492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7815" y="121387"/>
            <a:ext cx="1129215" cy="1061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911" y="4259186"/>
            <a:ext cx="3365500" cy="2082512"/>
          </a:xfrm>
        </p:spPr>
        <p:txBody>
          <a:bodyPr rtlCol="0">
            <a:normAutofit fontScale="25000" lnSpcReduction="20000"/>
          </a:bodyPr>
          <a:lstStyle/>
          <a:p>
            <a:pPr marL="514350" indent="-514350">
              <a:buSzPct val="75000"/>
              <a:buNone/>
              <a:defRPr/>
            </a:pPr>
            <a:endParaRPr lang="en-US" dirty="0"/>
          </a:p>
          <a:p>
            <a:pPr>
              <a:buSzPct val="75000"/>
              <a:buBlip>
                <a:blip r:embed="rId2"/>
              </a:buBlip>
              <a:defRPr/>
            </a:pPr>
            <a:endParaRPr lang="en-US" dirty="0"/>
          </a:p>
          <a:p>
            <a:pPr>
              <a:buClr>
                <a:srgbClr val="50B334"/>
              </a:buClr>
              <a:buSzPct val="75000"/>
              <a:buBlip>
                <a:blip r:embed="rId2"/>
              </a:buBlip>
              <a:defRPr/>
            </a:pPr>
            <a:r>
              <a:rPr lang="en-US" sz="11200" dirty="0"/>
              <a:t> Data import</a:t>
            </a:r>
          </a:p>
          <a:p>
            <a:pPr>
              <a:buClr>
                <a:srgbClr val="50B334"/>
              </a:buClr>
              <a:buSzPct val="75000"/>
              <a:buBlip>
                <a:blip r:embed="rId2"/>
              </a:buBlip>
              <a:defRPr/>
            </a:pPr>
            <a:r>
              <a:rPr lang="en-US" sz="11200" dirty="0"/>
              <a:t> Authoring</a:t>
            </a:r>
          </a:p>
          <a:p>
            <a:pPr>
              <a:buClr>
                <a:srgbClr val="50B334"/>
              </a:buClr>
              <a:buSzPct val="75000"/>
              <a:buBlip>
                <a:blip r:embed="rId2"/>
              </a:buBlip>
              <a:defRPr/>
            </a:pPr>
            <a:r>
              <a:rPr lang="en-US" sz="11200" dirty="0"/>
              <a:t> Peer-review</a:t>
            </a:r>
          </a:p>
          <a:p>
            <a:pPr>
              <a:buClr>
                <a:srgbClr val="50B334"/>
              </a:buClr>
              <a:buSzPct val="75000"/>
              <a:buBlip>
                <a:blip r:embed="rId2"/>
              </a:buBlip>
              <a:defRPr/>
            </a:pPr>
            <a:r>
              <a:rPr lang="en-US" sz="11200" dirty="0"/>
              <a:t> Publication</a:t>
            </a:r>
          </a:p>
          <a:p>
            <a:pPr>
              <a:buClr>
                <a:srgbClr val="50B334"/>
              </a:buClr>
              <a:buSzPct val="75000"/>
              <a:buBlip>
                <a:blip r:embed="rId2"/>
              </a:buBlip>
              <a:defRPr/>
            </a:pPr>
            <a:r>
              <a:rPr lang="en-US" sz="11200" dirty="0"/>
              <a:t> Dissemination </a:t>
            </a:r>
            <a:br>
              <a:rPr lang="en-US" sz="11200" dirty="0"/>
            </a:br>
            <a:r>
              <a:rPr lang="en-US" sz="4400" dirty="0"/>
              <a:t>	</a:t>
            </a:r>
            <a:endParaRPr lang="bg-BG" sz="4400" dirty="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5595198" y="2395547"/>
            <a:ext cx="100160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+</a:t>
            </a:r>
            <a:endParaRPr lang="bg-BG" sz="5400" b="1" dirty="0">
              <a:solidFill>
                <a:schemeClr val="tx2">
                  <a:lumMod val="7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4" name="Rectangle 1"/>
          <p:cNvSpPr>
            <a:spLocks noChangeArrowheads="1"/>
          </p:cNvSpPr>
          <p:nvPr/>
        </p:nvSpPr>
        <p:spPr bwMode="auto">
          <a:xfrm>
            <a:off x="1636713" y="323850"/>
            <a:ext cx="8864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Arial" panose="020B0604020202020204" pitchFamily="34" charset="0"/>
              </a:rPr>
              <a:t>Next-Gen taxonomy requires Next-Gen publishing </a:t>
            </a:r>
            <a:endParaRPr lang="en-US" altLang="en-US" sz="30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0116" y="5098537"/>
            <a:ext cx="33435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/>
            </a:pPr>
            <a:r>
              <a:rPr lang="en-US" sz="2800" dirty="0">
                <a:solidFill>
                  <a:srgbClr val="50B334"/>
                </a:solidFill>
                <a:ea typeface="ＭＳ Ｐゴシック" charset="0"/>
                <a:cs typeface="ＭＳ Ｐゴシック" charset="0"/>
              </a:rPr>
              <a:t>All within a single online collaborative platform!</a:t>
            </a:r>
            <a:endParaRPr lang="bg-BG" sz="2800" dirty="0">
              <a:solidFill>
                <a:srgbClr val="50B334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1999" cy="1276350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47887" y="104775"/>
            <a:ext cx="9773321" cy="1080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ARPHA Writing Tool 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&amp;</a:t>
            </a: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Biodiversity Data Journal</a:t>
            </a:r>
            <a:r>
              <a:rPr lang="en-US" sz="3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facilitate data publishing &amp; re-use</a:t>
            </a:r>
            <a:endParaRPr lang="en-US" sz="3800" dirty="0">
              <a:solidFill>
                <a:srgbClr val="FFFFFF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87" y="1613986"/>
            <a:ext cx="3543406" cy="288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85" y="1613986"/>
            <a:ext cx="3249301" cy="338480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898" y="570419"/>
            <a:ext cx="1593203" cy="492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304" y="1620424"/>
            <a:ext cx="1445561" cy="1445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335" y="3919513"/>
            <a:ext cx="1555766" cy="807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898" y="5563235"/>
            <a:ext cx="1662656" cy="53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41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0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1322" y="34627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Step 1: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276350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47887" y="104775"/>
            <a:ext cx="9773321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Step 1: 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Start a taxonomic manuscript in ARPHA, and open a taxon treatment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16" y="1319381"/>
            <a:ext cx="8523168" cy="54768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2621780" y="3191118"/>
            <a:ext cx="274637" cy="355600"/>
          </a:xfrm>
          <a:prstGeom prst="straightConnector1">
            <a:avLst/>
          </a:prstGeom>
          <a:ln w="63500" cap="rnd"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74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Step 1: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276350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47887" y="104775"/>
            <a:ext cx="9773321" cy="107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Step 2: 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Click at the </a:t>
            </a: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Materials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section within the treatment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93" y="1355472"/>
            <a:ext cx="8456446" cy="54487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2750872" y="4152036"/>
            <a:ext cx="274637" cy="355600"/>
          </a:xfrm>
          <a:prstGeom prst="straightConnector1">
            <a:avLst/>
          </a:prstGeom>
          <a:ln w="63500" cap="rnd"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8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3186" y="66676"/>
            <a:ext cx="10827571" cy="1152522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-226"/>
            <a:ext cx="12192000" cy="1261884"/>
          </a:xfrm>
          <a:prstGeom prst="rect">
            <a:avLst/>
          </a:prstGeom>
          <a:solidFill>
            <a:srgbClr val="11154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 dirty="0">
                <a:solidFill>
                  <a:srgbClr val="FFC000"/>
                </a:solidFill>
                <a:latin typeface="+mj-lt"/>
              </a:rPr>
              <a:t>Step 2</a:t>
            </a:r>
            <a:r>
              <a:rPr lang="en-US" altLang="en-US" sz="3800" dirty="0">
                <a:solidFill>
                  <a:schemeClr val="bg1"/>
                </a:solidFill>
                <a:latin typeface="+mj-lt"/>
              </a:rPr>
              <a:t>: Three ways to import specimen occurrence records into a manuscript</a:t>
            </a:r>
            <a:endParaRPr lang="bg-BG" altLang="en-US" sz="3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75" y="1261658"/>
            <a:ext cx="9593731" cy="559634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357569" y="1699708"/>
            <a:ext cx="381175" cy="356415"/>
          </a:xfrm>
          <a:prstGeom prst="straightConnector1">
            <a:avLst/>
          </a:prstGeom>
          <a:ln w="63500" cap="rnd"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672923" y="2056123"/>
            <a:ext cx="325849" cy="407378"/>
          </a:xfrm>
          <a:prstGeom prst="straightConnector1">
            <a:avLst/>
          </a:prstGeom>
          <a:ln w="63500" cap="rnd"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889654" y="3932205"/>
            <a:ext cx="408948" cy="305424"/>
          </a:xfrm>
          <a:prstGeom prst="straightConnector1">
            <a:avLst/>
          </a:prstGeom>
          <a:ln w="63500" cap="rnd"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29482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1999" cy="1211287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09339" y="137532"/>
            <a:ext cx="9773321" cy="107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Step 3: 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Import from </a:t>
            </a:r>
            <a:r>
              <a:rPr lang="en-US" sz="38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iDigBio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(or GBIF, or BOLD, or </a:t>
            </a:r>
            <a:r>
              <a:rPr lang="en-US" sz="38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PlutoF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) using record ID(s)</a:t>
            </a:r>
          </a:p>
        </p:txBody>
      </p:sp>
      <p:pic>
        <p:nvPicPr>
          <p:cNvPr id="7" name="Picture 2" descr="http://arpha.pensoft.net/i/awttips/iDigB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6" y="1805640"/>
            <a:ext cx="10120709" cy="43100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05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070386"/>
          </a:xfrm>
          <a:prstGeom prst="rect">
            <a:avLst/>
          </a:prstGeom>
          <a:solidFill>
            <a:srgbClr val="1115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2564" y="245370"/>
            <a:ext cx="9773321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US" sz="3800" dirty="0">
                <a:solidFill>
                  <a:srgbClr val="FFC000"/>
                </a:solidFill>
                <a:latin typeface="+mj-lt"/>
                <a:ea typeface="ＭＳ Ｐゴシック" charset="0"/>
                <a:cs typeface="ＭＳ Ｐゴシック" charset="0"/>
              </a:rPr>
              <a:t>Where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 to take record IDs from </a:t>
            </a:r>
            <a:r>
              <a:rPr lang="en-US" sz="3800" dirty="0" err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iDigBio</a:t>
            </a:r>
            <a:r>
              <a:rPr lang="en-US" sz="38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7" y="1070385"/>
            <a:ext cx="10897497" cy="57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12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472</Words>
  <Application>Microsoft Office PowerPoint</Application>
  <PresentationFormat>Widescreen</PresentationFormat>
  <Paragraphs>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MS PGothic</vt:lpstr>
      <vt:lpstr>Arial</vt:lpstr>
      <vt:lpstr>Calibri</vt:lpstr>
      <vt:lpstr>Calibri Light</vt:lpstr>
      <vt:lpstr>Verdana</vt:lpstr>
      <vt:lpstr>Office Theme</vt:lpstr>
      <vt:lpstr> Online direct import of specimen records from iDigBio infrastructure into taxonomic manuscripts   </vt:lpstr>
      <vt:lpstr>Data deluge: We sample now more data than we can digest (analyze, publish &amp; use)</vt:lpstr>
      <vt:lpstr>PowerPoint Presentation</vt:lpstr>
      <vt:lpstr>PowerPoint Presentation</vt:lpstr>
      <vt:lpstr>Step 1: </vt:lpstr>
      <vt:lpstr>Step 1: 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Pensoft/ iDigBio Webinar</dc:title>
  <dc:creator>Viktor Senderov</dc:creator>
  <cp:lastModifiedBy>Viktor Senderov</cp:lastModifiedBy>
  <cp:revision>94</cp:revision>
  <dcterms:created xsi:type="dcterms:W3CDTF">2016-06-15T11:18:16Z</dcterms:created>
  <dcterms:modified xsi:type="dcterms:W3CDTF">2016-06-16T12:00:20Z</dcterms:modified>
</cp:coreProperties>
</file>